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4" r:id="rId3"/>
  </p:sldMasterIdLst>
  <p:notesMasterIdLst>
    <p:notesMasterId r:id="rId36"/>
  </p:notesMasterIdLst>
  <p:handoutMasterIdLst>
    <p:handoutMasterId r:id="rId37"/>
  </p:handoutMasterIdLst>
  <p:sldIdLst>
    <p:sldId id="312" r:id="rId4"/>
    <p:sldId id="313" r:id="rId5"/>
    <p:sldId id="258" r:id="rId6"/>
    <p:sldId id="262" r:id="rId7"/>
    <p:sldId id="319" r:id="rId8"/>
    <p:sldId id="320" r:id="rId9"/>
    <p:sldId id="322" r:id="rId10"/>
    <p:sldId id="325" r:id="rId11"/>
    <p:sldId id="328" r:id="rId12"/>
    <p:sldId id="330" r:id="rId13"/>
    <p:sldId id="339" r:id="rId14"/>
    <p:sldId id="332" r:id="rId15"/>
    <p:sldId id="333" r:id="rId16"/>
    <p:sldId id="334" r:id="rId17"/>
    <p:sldId id="335" r:id="rId18"/>
    <p:sldId id="336" r:id="rId19"/>
    <p:sldId id="337" r:id="rId20"/>
    <p:sldId id="340" r:id="rId21"/>
    <p:sldId id="346" r:id="rId22"/>
    <p:sldId id="347" r:id="rId23"/>
    <p:sldId id="448" r:id="rId24"/>
    <p:sldId id="274" r:id="rId25"/>
    <p:sldId id="449" r:id="rId26"/>
    <p:sldId id="450" r:id="rId27"/>
    <p:sldId id="384" r:id="rId28"/>
    <p:sldId id="451" r:id="rId29"/>
    <p:sldId id="452" r:id="rId30"/>
    <p:sldId id="453" r:id="rId31"/>
    <p:sldId id="454" r:id="rId32"/>
    <p:sldId id="455" r:id="rId33"/>
    <p:sldId id="447" r:id="rId34"/>
    <p:sldId id="338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Visão Geral da Cloud" id="{D13B5883-D3F6-41E1-8D7C-5B4F50EB0B0E}">
          <p14:sldIdLst>
            <p14:sldId id="262"/>
            <p14:sldId id="319"/>
            <p14:sldId id="320"/>
            <p14:sldId id="322"/>
            <p14:sldId id="325"/>
            <p14:sldId id="328"/>
            <p14:sldId id="330"/>
            <p14:sldId id="339"/>
            <p14:sldId id="332"/>
            <p14:sldId id="333"/>
            <p14:sldId id="334"/>
            <p14:sldId id="335"/>
            <p14:sldId id="336"/>
            <p14:sldId id="337"/>
            <p14:sldId id="340"/>
            <p14:sldId id="346"/>
            <p14:sldId id="347"/>
            <p14:sldId id="448"/>
          </p14:sldIdLst>
        </p14:section>
        <p14:section name="IAM" id="{B5ABE8A1-0359-43FE-A405-FC0CA5650032}">
          <p14:sldIdLst>
            <p14:sldId id="274"/>
            <p14:sldId id="449"/>
            <p14:sldId id="450"/>
            <p14:sldId id="384"/>
            <p14:sldId id="451"/>
            <p14:sldId id="452"/>
            <p14:sldId id="453"/>
            <p14:sldId id="454"/>
            <p14:sldId id="455"/>
          </p14:sldIdLst>
        </p14:section>
        <p14:section name="Referências" id="{BF94ED28-6491-49EA-8D9C-B455235E6D2E}">
          <p14:sldIdLst>
            <p14:sldId id="44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B19"/>
    <a:srgbClr val="191919"/>
    <a:srgbClr val="153386"/>
    <a:srgbClr val="091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18" autoAdjust="0"/>
  </p:normalViewPr>
  <p:slideViewPr>
    <p:cSldViewPr snapToGrid="0">
      <p:cViewPr varScale="1">
        <p:scale>
          <a:sx n="104" d="100"/>
          <a:sy n="104" d="100"/>
        </p:scale>
        <p:origin x="2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06/06/2022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62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03f25f02dd_0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03f25f02dd_0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729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3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7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360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4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03f6bbf5d8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103f6bbf5d8_1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520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8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354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035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40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62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700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700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250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26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056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77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6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6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5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169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rgbClr val="191919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/>
          <p:nvPr/>
        </p:nvSpPr>
        <p:spPr>
          <a:xfrm rot="-9896308">
            <a:off x="-2102733" y="-30254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 rot="-9896308">
            <a:off x="-1724031" y="-34175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rot="-2054832" flipH="1">
            <a:off x="238711" y="1310042"/>
            <a:ext cx="10107722" cy="6762320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75" name="Google Shape;275;p15"/>
          <p:cNvSpPr/>
          <p:nvPr/>
        </p:nvSpPr>
        <p:spPr>
          <a:xfrm rot="-2054832" flipH="1">
            <a:off x="287021" y="1622221"/>
            <a:ext cx="10107722" cy="6762320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76" name="Google Shape;276;p15"/>
          <p:cNvSpPr txBox="1">
            <a:spLocks noGrp="1"/>
          </p:cNvSpPr>
          <p:nvPr>
            <p:ph type="subTitle" idx="1"/>
          </p:nvPr>
        </p:nvSpPr>
        <p:spPr>
          <a:xfrm flipH="1">
            <a:off x="715125" y="344297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ctrTitle"/>
          </p:nvPr>
        </p:nvSpPr>
        <p:spPr>
          <a:xfrm flipH="1">
            <a:off x="927525" y="212808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3753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79" name="Google Shape;279;p15"/>
          <p:cNvGrpSpPr/>
          <p:nvPr/>
        </p:nvGrpSpPr>
        <p:grpSpPr>
          <a:xfrm>
            <a:off x="4671195" y="1406634"/>
            <a:ext cx="442959" cy="147424"/>
            <a:chOff x="7749438" y="2914107"/>
            <a:chExt cx="268818" cy="89462"/>
          </a:xfrm>
        </p:grpSpPr>
        <p:sp>
          <p:nvSpPr>
            <p:cNvPr id="280" name="Google Shape;280;p1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5"/>
          <p:cNvGrpSpPr/>
          <p:nvPr/>
        </p:nvGrpSpPr>
        <p:grpSpPr>
          <a:xfrm>
            <a:off x="8164225" y="1554050"/>
            <a:ext cx="264675" cy="222000"/>
            <a:chOff x="1858425" y="4612725"/>
            <a:chExt cx="264675" cy="222000"/>
          </a:xfrm>
        </p:grpSpPr>
        <p:cxnSp>
          <p:nvCxnSpPr>
            <p:cNvPr id="285" name="Google Shape;285;p1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1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1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1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04952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/>
          <p:nvPr/>
        </p:nvSpPr>
        <p:spPr>
          <a:xfrm rot="67" flipH="1">
            <a:off x="-5941624" y="1672709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/>
          <p:nvPr/>
        </p:nvSpPr>
        <p:spPr>
          <a:xfrm rot="-8674203">
            <a:off x="-1518991" y="-59745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699860" y="48617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grpSp>
        <p:nvGrpSpPr>
          <p:cNvPr id="386" name="Google Shape;386;p2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87" name="Google Shape;387;p2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307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0541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96027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69275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128820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049089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619173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608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10410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31637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896497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520298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216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41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 dirty="0"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101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58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1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89" r:id="rId6"/>
    <p:sldLayoutId id="2147483698" r:id="rId7"/>
    <p:sldLayoutId id="2147483702" r:id="rId8"/>
    <p:sldLayoutId id="214748375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5" r:id="rId9"/>
    <p:sldLayoutId id="2147483726" r:id="rId10"/>
    <p:sldLayoutId id="2147483727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2" r:id="rId34"/>
    <p:sldLayoutId id="2147483753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7059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7.png"/><Relationship Id="rId3" Type="http://schemas.openxmlformats.org/officeDocument/2006/relationships/image" Target="../media/image41.jpe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22.jpeg"/><Relationship Id="rId1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b7Ta2JL4I&amp;list=PLMpVQWIR2lKesl8rRdVg4qbQcP64xGI2z&amp;index=16" TargetMode="External"/><Relationship Id="rId7" Type="http://schemas.openxmlformats.org/officeDocument/2006/relationships/hyperlink" Target="https://aws.amazon.com/pt/compliance/shared-responsibility-model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s://learn.acloud.guru/course/aws--certified-cloud-practitioner/dashboard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ocs.aws.amazon.com/whitepapers/latest/aws-overview/six-advantages-of-cloud-computing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CONHECENDO A NUVEM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61"/>
          <p:cNvGrpSpPr/>
          <p:nvPr/>
        </p:nvGrpSpPr>
        <p:grpSpPr>
          <a:xfrm>
            <a:off x="8428900" y="4789475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Picture 2" descr="O que é IaaS: definição, exemplos, prós e contras | Snov.io">
            <a:extLst>
              <a:ext uri="{FF2B5EF4-FFF2-40B4-BE49-F238E27FC236}">
                <a16:creationId xmlns:a16="http://schemas.microsoft.com/office/drawing/2014/main" id="{5B376255-BA07-EC21-04F5-8F95A7C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" y="263493"/>
            <a:ext cx="5150893" cy="47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96746FE2-2F13-517C-55E4-082B7EEC2999}"/>
              </a:ext>
            </a:extLst>
          </p:cNvPr>
          <p:cNvSpPr txBox="1">
            <a:spLocks/>
          </p:cNvSpPr>
          <p:nvPr/>
        </p:nvSpPr>
        <p:spPr>
          <a:xfrm>
            <a:off x="6168074" y="1190117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IaaS</a:t>
            </a:r>
          </a:p>
        </p:txBody>
      </p:sp>
      <p:sp>
        <p:nvSpPr>
          <p:cNvPr id="21" name="Google Shape;938;p47">
            <a:extLst>
              <a:ext uri="{FF2B5EF4-FFF2-40B4-BE49-F238E27FC236}">
                <a16:creationId xmlns:a16="http://schemas.microsoft.com/office/drawing/2014/main" id="{A581AB0E-2F9A-568E-992E-11CDCED20767}"/>
              </a:ext>
            </a:extLst>
          </p:cNvPr>
          <p:cNvSpPr txBox="1">
            <a:spLocks/>
          </p:cNvSpPr>
          <p:nvPr/>
        </p:nvSpPr>
        <p:spPr>
          <a:xfrm>
            <a:off x="6168074" y="2314321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PaaS</a:t>
            </a:r>
          </a:p>
        </p:txBody>
      </p:sp>
      <p:sp>
        <p:nvSpPr>
          <p:cNvPr id="22" name="Google Shape;938;p47">
            <a:extLst>
              <a:ext uri="{FF2B5EF4-FFF2-40B4-BE49-F238E27FC236}">
                <a16:creationId xmlns:a16="http://schemas.microsoft.com/office/drawing/2014/main" id="{45FECE7D-6BA8-66AD-77F1-4D18282CD10A}"/>
              </a:ext>
            </a:extLst>
          </p:cNvPr>
          <p:cNvSpPr txBox="1">
            <a:spLocks/>
          </p:cNvSpPr>
          <p:nvPr/>
        </p:nvSpPr>
        <p:spPr>
          <a:xfrm>
            <a:off x="6178077" y="3438525"/>
            <a:ext cx="3909376" cy="876808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SaaS</a:t>
            </a:r>
          </a:p>
        </p:txBody>
      </p:sp>
      <p:pic>
        <p:nvPicPr>
          <p:cNvPr id="5124" name="Picture 4" descr="Especialização em Serviços de Computação em Nuvem | CloudDog">
            <a:extLst>
              <a:ext uri="{FF2B5EF4-FFF2-40B4-BE49-F238E27FC236}">
                <a16:creationId xmlns:a16="http://schemas.microsoft.com/office/drawing/2014/main" id="{9FE828C4-04C9-84D4-BE71-A3E692EF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2" y="2397308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847;p44">
            <a:extLst>
              <a:ext uri="{FF2B5EF4-FFF2-40B4-BE49-F238E27FC236}">
                <a16:creationId xmlns:a16="http://schemas.microsoft.com/office/drawing/2014/main" id="{69A2A053-0C34-41D5-F506-C7D98F12BDAB}"/>
              </a:ext>
            </a:extLst>
          </p:cNvPr>
          <p:cNvSpPr txBox="1">
            <a:spLocks/>
          </p:cNvSpPr>
          <p:nvPr/>
        </p:nvSpPr>
        <p:spPr>
          <a:xfrm>
            <a:off x="8183835" y="1375151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Amazon EC2</a:t>
            </a:r>
          </a:p>
        </p:txBody>
      </p:sp>
      <p:pic>
        <p:nvPicPr>
          <p:cNvPr id="512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08422EE8-05AA-FCF2-612E-8E3D1730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1314826"/>
            <a:ext cx="627390" cy="6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603C6E2C-FB97-5A6C-C910-063F0CDAFE59}"/>
              </a:ext>
            </a:extLst>
          </p:cNvPr>
          <p:cNvSpPr txBox="1">
            <a:spLocks/>
          </p:cNvSpPr>
          <p:nvPr/>
        </p:nvSpPr>
        <p:spPr>
          <a:xfrm>
            <a:off x="8209920" y="2496879"/>
            <a:ext cx="723900" cy="42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Elastic Beanstalk</a:t>
            </a:r>
          </a:p>
        </p:txBody>
      </p:sp>
      <p:pic>
        <p:nvPicPr>
          <p:cNvPr id="5128" name="Picture 8" descr="Sales Force Icon #102200 - Free Icons Library">
            <a:extLst>
              <a:ext uri="{FF2B5EF4-FFF2-40B4-BE49-F238E27FC236}">
                <a16:creationId xmlns:a16="http://schemas.microsoft.com/office/drawing/2014/main" id="{413985AB-4DEE-95F3-9251-A14F3FEF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75" y="3536624"/>
            <a:ext cx="645484" cy="6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ícone Facebook, logo em Social Colored Icons">
            <a:extLst>
              <a:ext uri="{FF2B5EF4-FFF2-40B4-BE49-F238E27FC236}">
                <a16:creationId xmlns:a16="http://schemas.microsoft.com/office/drawing/2014/main" id="{FEF7C11C-DA0C-8B77-5CA3-2DA16421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20" y="3536624"/>
            <a:ext cx="642062" cy="6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9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153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5" y="2118578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E COMO TUDO ISSO SE ENCAIXA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CENÁRIO AWS?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oogle Shape;2145;p70"/>
          <p:cNvGrpSpPr/>
          <p:nvPr/>
        </p:nvGrpSpPr>
        <p:grpSpPr>
          <a:xfrm>
            <a:off x="2087880" y="480607"/>
            <a:ext cx="6697980" cy="4358093"/>
            <a:chOff x="235800" y="830650"/>
            <a:chExt cx="6978450" cy="4588844"/>
          </a:xfrm>
        </p:grpSpPr>
        <p:sp>
          <p:nvSpPr>
            <p:cNvPr id="2146" name="Google Shape;2146;p7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43B96397-F8A8-69AA-D5DE-30E527D7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30" y="3127119"/>
            <a:ext cx="3924300" cy="162877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533C377-540E-466A-C7D6-97357ECA5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85" t="53622"/>
          <a:stretch/>
        </p:blipFill>
        <p:spPr>
          <a:xfrm>
            <a:off x="3422649" y="2987428"/>
            <a:ext cx="1152359" cy="1857622"/>
          </a:xfrm>
          <a:prstGeom prst="rect">
            <a:avLst/>
          </a:prstGeom>
        </p:spPr>
      </p:pic>
      <p:sp>
        <p:nvSpPr>
          <p:cNvPr id="2156" name="Google Shape;2156;p70"/>
          <p:cNvSpPr/>
          <p:nvPr/>
        </p:nvSpPr>
        <p:spPr>
          <a:xfrm flipH="1">
            <a:off x="3765026" y="1880531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063A0A46-8A0A-B2FC-FCC6-EE69F7E08B21}"/>
              </a:ext>
            </a:extLst>
          </p:cNvPr>
          <p:cNvSpPr/>
          <p:nvPr/>
        </p:nvSpPr>
        <p:spPr>
          <a:xfrm>
            <a:off x="-272963" y="82462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REGIÕES</a:t>
            </a:r>
            <a:endParaRPr sz="1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Google Shape;739;p42">
            <a:extLst>
              <a:ext uri="{FF2B5EF4-FFF2-40B4-BE49-F238E27FC236}">
                <a16:creationId xmlns:a16="http://schemas.microsoft.com/office/drawing/2014/main" id="{35A01C0F-3FBE-66CB-3988-222422E121FB}"/>
              </a:ext>
            </a:extLst>
          </p:cNvPr>
          <p:cNvSpPr/>
          <p:nvPr/>
        </p:nvSpPr>
        <p:spPr>
          <a:xfrm>
            <a:off x="-272963" y="1937149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AZs</a:t>
            </a:r>
            <a:r>
              <a:rPr lang="pt-BR" sz="1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pt-BR" sz="800" i="1" dirty="0" err="1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Availability</a:t>
            </a:r>
            <a:r>
              <a:rPr lang="pt-BR" sz="800" i="1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Zones)</a:t>
            </a:r>
            <a:endParaRPr sz="1600" i="1" dirty="0">
              <a:solidFill>
                <a:schemeClr val="tx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Google Shape;739;p42">
            <a:extLst>
              <a:ext uri="{FF2B5EF4-FFF2-40B4-BE49-F238E27FC236}">
                <a16:creationId xmlns:a16="http://schemas.microsoft.com/office/drawing/2014/main" id="{4136EBCD-5834-5359-850A-95A2C421A2F1}"/>
              </a:ext>
            </a:extLst>
          </p:cNvPr>
          <p:cNvSpPr/>
          <p:nvPr/>
        </p:nvSpPr>
        <p:spPr>
          <a:xfrm>
            <a:off x="-272963" y="3022625"/>
            <a:ext cx="2105293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EDGE LOCATIONS</a:t>
            </a:r>
            <a:endParaRPr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Google Shape;847;p44">
            <a:extLst>
              <a:ext uri="{FF2B5EF4-FFF2-40B4-BE49-F238E27FC236}">
                <a16:creationId xmlns:a16="http://schemas.microsoft.com/office/drawing/2014/main" id="{B7593CDC-86F7-6830-FE36-9F2B98845723}"/>
              </a:ext>
            </a:extLst>
          </p:cNvPr>
          <p:cNvSpPr txBox="1">
            <a:spLocks/>
          </p:cNvSpPr>
          <p:nvPr/>
        </p:nvSpPr>
        <p:spPr>
          <a:xfrm>
            <a:off x="47078" y="123682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Áreas independentes e isoladas que agrupam duas ou mais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AZs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847;p44">
            <a:extLst>
              <a:ext uri="{FF2B5EF4-FFF2-40B4-BE49-F238E27FC236}">
                <a16:creationId xmlns:a16="http://schemas.microsoft.com/office/drawing/2014/main" id="{1105B175-E364-F9A7-F405-177B18FF4D71}"/>
              </a:ext>
            </a:extLst>
          </p:cNvPr>
          <p:cNvSpPr txBox="1">
            <a:spLocks/>
          </p:cNvSpPr>
          <p:nvPr/>
        </p:nvSpPr>
        <p:spPr>
          <a:xfrm>
            <a:off x="47079" y="234934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Consistem de um ou mais </a:t>
            </a:r>
            <a:r>
              <a:rPr lang="pt-BR" sz="1000" b="1" dirty="0">
                <a:solidFill>
                  <a:schemeClr val="bg1"/>
                </a:solidFill>
                <a:ea typeface="Segoe UI Black" panose="020B0A02040204020203" pitchFamily="34" charset="0"/>
              </a:rPr>
              <a:t>data centers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fisicamente separados</a:t>
            </a:r>
          </a:p>
        </p:txBody>
      </p:sp>
      <p:sp>
        <p:nvSpPr>
          <p:cNvPr id="28" name="Google Shape;847;p44">
            <a:extLst>
              <a:ext uri="{FF2B5EF4-FFF2-40B4-BE49-F238E27FC236}">
                <a16:creationId xmlns:a16="http://schemas.microsoft.com/office/drawing/2014/main" id="{79155C66-BEB6-D013-1FA6-6DED67A25800}"/>
              </a:ext>
            </a:extLst>
          </p:cNvPr>
          <p:cNvSpPr txBox="1">
            <a:spLocks/>
          </p:cNvSpPr>
          <p:nvPr/>
        </p:nvSpPr>
        <p:spPr>
          <a:xfrm>
            <a:off x="47078" y="3458019"/>
            <a:ext cx="1685926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Elementos para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cache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de conteúdo visando reduzir a latência para usuários</a:t>
            </a:r>
          </a:p>
        </p:txBody>
      </p:sp>
      <p:sp>
        <p:nvSpPr>
          <p:cNvPr id="29" name="Google Shape;2156;p70">
            <a:extLst>
              <a:ext uri="{FF2B5EF4-FFF2-40B4-BE49-F238E27FC236}">
                <a16:creationId xmlns:a16="http://schemas.microsoft.com/office/drawing/2014/main" id="{BFC41506-574A-3833-8301-B6421989F142}"/>
              </a:ext>
            </a:extLst>
          </p:cNvPr>
          <p:cNvSpPr/>
          <p:nvPr/>
        </p:nvSpPr>
        <p:spPr>
          <a:xfrm flipH="1">
            <a:off x="2619542" y="214324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" name="Google Shape;2156;p70">
            <a:extLst>
              <a:ext uri="{FF2B5EF4-FFF2-40B4-BE49-F238E27FC236}">
                <a16:creationId xmlns:a16="http://schemas.microsoft.com/office/drawing/2014/main" id="{3B9EBC91-C7CF-3E6C-9B9A-FA84E2972123}"/>
              </a:ext>
            </a:extLst>
          </p:cNvPr>
          <p:cNvSpPr/>
          <p:nvPr/>
        </p:nvSpPr>
        <p:spPr>
          <a:xfrm flipH="1">
            <a:off x="3583960" y="2021477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" name="Google Shape;2156;p70">
            <a:extLst>
              <a:ext uri="{FF2B5EF4-FFF2-40B4-BE49-F238E27FC236}">
                <a16:creationId xmlns:a16="http://schemas.microsoft.com/office/drawing/2014/main" id="{929CCFAF-8F30-E4FD-CF8B-EBD7A329D41D}"/>
              </a:ext>
            </a:extLst>
          </p:cNvPr>
          <p:cNvSpPr/>
          <p:nvPr/>
        </p:nvSpPr>
        <p:spPr>
          <a:xfrm flipH="1">
            <a:off x="3318984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2156;p70">
            <a:extLst>
              <a:ext uri="{FF2B5EF4-FFF2-40B4-BE49-F238E27FC236}">
                <a16:creationId xmlns:a16="http://schemas.microsoft.com/office/drawing/2014/main" id="{2CCC4FAD-B080-1A04-FB26-966F8C0DBF2A}"/>
              </a:ext>
            </a:extLst>
          </p:cNvPr>
          <p:cNvSpPr/>
          <p:nvPr/>
        </p:nvSpPr>
        <p:spPr>
          <a:xfrm flipH="1">
            <a:off x="4030432" y="375618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" name="Google Shape;2156;p70">
            <a:extLst>
              <a:ext uri="{FF2B5EF4-FFF2-40B4-BE49-F238E27FC236}">
                <a16:creationId xmlns:a16="http://schemas.microsoft.com/office/drawing/2014/main" id="{93E0FCBC-9F24-EDB2-A6C5-00608CAEBCAB}"/>
              </a:ext>
            </a:extLst>
          </p:cNvPr>
          <p:cNvSpPr/>
          <p:nvPr/>
        </p:nvSpPr>
        <p:spPr>
          <a:xfrm flipH="1">
            <a:off x="5999458" y="3189379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" name="Google Shape;2156;p70">
            <a:extLst>
              <a:ext uri="{FF2B5EF4-FFF2-40B4-BE49-F238E27FC236}">
                <a16:creationId xmlns:a16="http://schemas.microsoft.com/office/drawing/2014/main" id="{708C71EC-13C9-C568-6BB4-979A5E65B3C4}"/>
              </a:ext>
            </a:extLst>
          </p:cNvPr>
          <p:cNvSpPr/>
          <p:nvPr/>
        </p:nvSpPr>
        <p:spPr>
          <a:xfrm flipH="1">
            <a:off x="7186908" y="2249525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" name="Google Shape;2156;p70">
            <a:extLst>
              <a:ext uri="{FF2B5EF4-FFF2-40B4-BE49-F238E27FC236}">
                <a16:creationId xmlns:a16="http://schemas.microsoft.com/office/drawing/2014/main" id="{19F0773D-1708-08E7-CD1C-7534B413A575}"/>
              </a:ext>
            </a:extLst>
          </p:cNvPr>
          <p:cNvSpPr/>
          <p:nvPr/>
        </p:nvSpPr>
        <p:spPr>
          <a:xfrm flipH="1">
            <a:off x="5850255" y="1745784"/>
            <a:ext cx="212178" cy="28189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B9B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BB1BD69-3C02-CECA-D442-35F55523EE97}"/>
              </a:ext>
            </a:extLst>
          </p:cNvPr>
          <p:cNvSpPr/>
          <p:nvPr/>
        </p:nvSpPr>
        <p:spPr>
          <a:xfrm>
            <a:off x="3936453" y="3686339"/>
            <a:ext cx="400050" cy="4064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DBA746-06D8-1779-859A-EA7273D0912C}"/>
              </a:ext>
            </a:extLst>
          </p:cNvPr>
          <p:cNvSpPr/>
          <p:nvPr/>
        </p:nvSpPr>
        <p:spPr>
          <a:xfrm>
            <a:off x="3708881" y="3375483"/>
            <a:ext cx="758990" cy="217206"/>
          </a:xfrm>
          <a:prstGeom prst="rect">
            <a:avLst/>
          </a:prstGeom>
          <a:solidFill>
            <a:srgbClr val="EB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sa-east-1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FA490-57C4-4048-DEFF-72C27E2E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32" y="385596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6E2DEA8-025E-EE17-8BC7-0219B5C2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23" y="380761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FC0E5D32-2FC8-0777-E298-07B00D97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72" y="388250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9B78BA93-34CC-2F89-47AF-CCC89715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18" y="376825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786C94DF-111E-C11A-FBFA-44FFDA57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67" y="3843143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B39762E-63B9-89DB-EF6B-C353EF20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9" y="392922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D8DEEBD-F776-3FC6-AB60-78C88AE670C8}"/>
              </a:ext>
            </a:extLst>
          </p:cNvPr>
          <p:cNvCxnSpPr>
            <a:cxnSpLocks/>
          </p:cNvCxnSpPr>
          <p:nvPr/>
        </p:nvCxnSpPr>
        <p:spPr>
          <a:xfrm flipV="1">
            <a:off x="4336503" y="3196982"/>
            <a:ext cx="490000" cy="61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824AA0F5-52D2-11DA-DFE4-64C3E851BA2F}"/>
              </a:ext>
            </a:extLst>
          </p:cNvPr>
          <p:cNvCxnSpPr>
            <a:cxnSpLocks/>
          </p:cNvCxnSpPr>
          <p:nvPr/>
        </p:nvCxnSpPr>
        <p:spPr>
          <a:xfrm>
            <a:off x="4333332" y="4053589"/>
            <a:ext cx="469293" cy="634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3616366-BFDF-D640-E1B8-A39F757A47A4}"/>
              </a:ext>
            </a:extLst>
          </p:cNvPr>
          <p:cNvCxnSpPr>
            <a:cxnSpLocks/>
          </p:cNvCxnSpPr>
          <p:nvPr/>
        </p:nvCxnSpPr>
        <p:spPr>
          <a:xfrm flipH="1" flipV="1">
            <a:off x="5474064" y="2825239"/>
            <a:ext cx="178678" cy="626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DACD186B-C44E-B13D-4FB4-4BC69FDFB8FF}"/>
              </a:ext>
            </a:extLst>
          </p:cNvPr>
          <p:cNvCxnSpPr>
            <a:cxnSpLocks/>
          </p:cNvCxnSpPr>
          <p:nvPr/>
        </p:nvCxnSpPr>
        <p:spPr>
          <a:xfrm flipV="1">
            <a:off x="5649569" y="2598598"/>
            <a:ext cx="319648" cy="872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BA3D7C6-5735-25FD-44A9-75E353A4D6D8}"/>
              </a:ext>
            </a:extLst>
          </p:cNvPr>
          <p:cNvCxnSpPr>
            <a:cxnSpLocks/>
          </p:cNvCxnSpPr>
          <p:nvPr/>
        </p:nvCxnSpPr>
        <p:spPr>
          <a:xfrm flipH="1" flipV="1">
            <a:off x="6636844" y="2934031"/>
            <a:ext cx="225788" cy="527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EBAEF3B2-A8BA-B841-4D82-BD91C558E91F}"/>
              </a:ext>
            </a:extLst>
          </p:cNvPr>
          <p:cNvCxnSpPr>
            <a:cxnSpLocks/>
          </p:cNvCxnSpPr>
          <p:nvPr/>
        </p:nvCxnSpPr>
        <p:spPr>
          <a:xfrm flipV="1">
            <a:off x="6862632" y="2316942"/>
            <a:ext cx="193488" cy="1144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FD2312B-AF05-339F-AEFE-F2C9E698F343}"/>
              </a:ext>
            </a:extLst>
          </p:cNvPr>
          <p:cNvCxnSpPr>
            <a:cxnSpLocks/>
          </p:cNvCxnSpPr>
          <p:nvPr/>
        </p:nvCxnSpPr>
        <p:spPr>
          <a:xfrm flipV="1">
            <a:off x="8122822" y="2984455"/>
            <a:ext cx="58151" cy="4681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028A6B2-4491-CDC0-FD5E-6012A545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21" y="226201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62C2183-638C-C232-C1E1-F6D0B603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044308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063C2F1E-C6A7-DB0A-247E-1FD7A738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77462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2B4C0B-C76F-965B-6CCD-3932AA98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367206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FBA73141-62AE-F873-35C4-D0B737D9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418402"/>
            <a:ext cx="698120" cy="6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B86237B-84C5-CC8D-E394-6B938E3E4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253" y="3490173"/>
            <a:ext cx="3485885" cy="10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7" dur="indefinite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0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9" dur="indefinite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" grpId="0" animBg="1"/>
      <p:bldP spid="2156" grpId="1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105759" y="527315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</p:spTree>
    <p:extLst>
      <p:ext uri="{BB962C8B-B14F-4D97-AF65-F5344CB8AC3E}">
        <p14:creationId xmlns:p14="http://schemas.microsoft.com/office/powerpoint/2010/main" val="65637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2BFB1C3B-98F2-CDDD-48EC-51144A48E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2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847;p44">
            <a:extLst>
              <a:ext uri="{FF2B5EF4-FFF2-40B4-BE49-F238E27FC236}">
                <a16:creationId xmlns:a16="http://schemas.microsoft.com/office/drawing/2014/main" id="{76D8AA99-A060-7B4F-D260-F6197F3370AF}"/>
              </a:ext>
            </a:extLst>
          </p:cNvPr>
          <p:cNvSpPr txBox="1">
            <a:spLocks/>
          </p:cNvSpPr>
          <p:nvPr/>
        </p:nvSpPr>
        <p:spPr>
          <a:xfrm>
            <a:off x="633730" y="3494809"/>
            <a:ext cx="1086889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Management Console</a:t>
            </a:r>
          </a:p>
        </p:txBody>
      </p:sp>
      <p:pic>
        <p:nvPicPr>
          <p:cNvPr id="10242" name="Picture 2" descr="Aprimoramentos de usabilidade do Console de Gerenciamento da AWS já estão  disponíveis">
            <a:extLst>
              <a:ext uri="{FF2B5EF4-FFF2-40B4-BE49-F238E27FC236}">
                <a16:creationId xmlns:a16="http://schemas.microsoft.com/office/drawing/2014/main" id="{BB77D780-23BE-7B9D-CA5D-7899EA69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15170"/>
            <a:ext cx="4397995" cy="38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5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AC9D4C85-51DA-B542-F677-AAF4DBB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38" y="2581088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847;p44">
            <a:extLst>
              <a:ext uri="{FF2B5EF4-FFF2-40B4-BE49-F238E27FC236}">
                <a16:creationId xmlns:a16="http://schemas.microsoft.com/office/drawing/2014/main" id="{1B642C18-4531-4BE1-B2F3-B6D8BC00DEB8}"/>
              </a:ext>
            </a:extLst>
          </p:cNvPr>
          <p:cNvSpPr txBox="1">
            <a:spLocks/>
          </p:cNvSpPr>
          <p:nvPr/>
        </p:nvSpPr>
        <p:spPr>
          <a:xfrm>
            <a:off x="1884030" y="3486235"/>
            <a:ext cx="942925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AWS Command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Interface (CLI)</a:t>
            </a:r>
          </a:p>
        </p:txBody>
      </p:sp>
      <p:pic>
        <p:nvPicPr>
          <p:cNvPr id="11266" name="Picture 2" descr="Completly empty terminal screen - elementary OS Stack Exchange">
            <a:extLst>
              <a:ext uri="{FF2B5EF4-FFF2-40B4-BE49-F238E27FC236}">
                <a16:creationId xmlns:a16="http://schemas.microsoft.com/office/drawing/2014/main" id="{9807234E-A724-A450-FBB0-1E2E02A4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570833"/>
            <a:ext cx="4425696" cy="24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847;p44">
            <a:extLst>
              <a:ext uri="{FF2B5EF4-FFF2-40B4-BE49-F238E27FC236}">
                <a16:creationId xmlns:a16="http://schemas.microsoft.com/office/drawing/2014/main" id="{551108AB-72AF-829B-FDF1-F7AC241B3007}"/>
              </a:ext>
            </a:extLst>
          </p:cNvPr>
          <p:cNvSpPr txBox="1">
            <a:spLocks/>
          </p:cNvSpPr>
          <p:nvPr/>
        </p:nvSpPr>
        <p:spPr>
          <a:xfrm>
            <a:off x="4572000" y="1984747"/>
            <a:ext cx="302325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Lista os objetos em um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bucket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ls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s3://bucket_name</a:t>
            </a: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994D3F97-6A87-EF55-B459-AE0879ABA19C}"/>
              </a:ext>
            </a:extLst>
          </p:cNvPr>
          <p:cNvSpPr txBox="1">
            <a:spLocks/>
          </p:cNvSpPr>
          <p:nvPr/>
        </p:nvSpPr>
        <p:spPr>
          <a:xfrm>
            <a:off x="4572000" y="2722029"/>
            <a:ext cx="401574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Cria uma instância EC2</a:t>
            </a: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ec2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run-instances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image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-id ami-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xxxx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count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   -–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instance-type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t2.micro</a:t>
            </a:r>
          </a:p>
        </p:txBody>
      </p:sp>
    </p:spTree>
    <p:extLst>
      <p:ext uri="{BB962C8B-B14F-4D97-AF65-F5344CB8AC3E}">
        <p14:creationId xmlns:p14="http://schemas.microsoft.com/office/powerpoint/2010/main" val="407444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FORMAS DE UTILIZAR A AWS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07EA1004-0B70-097E-E192-C9C5C53D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8" y="2571750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847;p44">
            <a:extLst>
              <a:ext uri="{FF2B5EF4-FFF2-40B4-BE49-F238E27FC236}">
                <a16:creationId xmlns:a16="http://schemas.microsoft.com/office/drawing/2014/main" id="{18A4A23A-0AA0-D929-AC6D-2CD7093E8C3A}"/>
              </a:ext>
            </a:extLst>
          </p:cNvPr>
          <p:cNvSpPr txBox="1">
            <a:spLocks/>
          </p:cNvSpPr>
          <p:nvPr/>
        </p:nvSpPr>
        <p:spPr>
          <a:xfrm>
            <a:off x="3072810" y="3489858"/>
            <a:ext cx="942925" cy="74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Software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Development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 Kit (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SDKs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) – </a:t>
            </a:r>
            <a:r>
              <a:rPr lang="pt-BR" sz="1000" dirty="0" err="1">
                <a:solidFill>
                  <a:schemeClr val="bg1"/>
                </a:solidFill>
                <a:ea typeface="Segoe UI Black" panose="020B0A02040204020203" pitchFamily="34" charset="0"/>
              </a:rPr>
              <a:t>ex</a:t>
            </a: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: boto3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A0ED1D-30D4-9E58-4896-6E66BDED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4" y="1554480"/>
            <a:ext cx="4471706" cy="25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55"/>
          <p:cNvSpPr/>
          <p:nvPr/>
        </p:nvSpPr>
        <p:spPr>
          <a:xfrm>
            <a:off x="2377359" y="76464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55"/>
          <p:cNvSpPr txBox="1">
            <a:spLocks noGrp="1"/>
          </p:cNvSpPr>
          <p:nvPr>
            <p:ph type="ctrTitle"/>
          </p:nvPr>
        </p:nvSpPr>
        <p:spPr>
          <a:xfrm flipH="1">
            <a:off x="421621" y="1703067"/>
            <a:ext cx="4634880" cy="17791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VAMOS TESTAR NOSSOS CONHECIMENTOS?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419" name="Google Shape;1419;p55"/>
          <p:cNvGrpSpPr/>
          <p:nvPr/>
        </p:nvGrpSpPr>
        <p:grpSpPr>
          <a:xfrm>
            <a:off x="4712180" y="2598022"/>
            <a:ext cx="3716539" cy="2584484"/>
            <a:chOff x="4482800" y="2322875"/>
            <a:chExt cx="4112125" cy="2859575"/>
          </a:xfrm>
        </p:grpSpPr>
        <p:sp>
          <p:nvSpPr>
            <p:cNvPr id="1420" name="Google Shape;1420;p55"/>
            <p:cNvSpPr/>
            <p:nvPr/>
          </p:nvSpPr>
          <p:spPr>
            <a:xfrm>
              <a:off x="4587025" y="2901625"/>
              <a:ext cx="1050775" cy="2280825"/>
            </a:xfrm>
            <a:custGeom>
              <a:avLst/>
              <a:gdLst/>
              <a:ahLst/>
              <a:cxnLst/>
              <a:rect l="l" t="t" r="r" b="b"/>
              <a:pathLst>
                <a:path w="42031" h="91233" extrusionOk="0">
                  <a:moveTo>
                    <a:pt x="41264" y="1"/>
                  </a:moveTo>
                  <a:cubicBezTo>
                    <a:pt x="41264" y="1"/>
                    <a:pt x="38929" y="301"/>
                    <a:pt x="37194" y="634"/>
                  </a:cubicBezTo>
                  <a:cubicBezTo>
                    <a:pt x="35493" y="935"/>
                    <a:pt x="34192" y="1802"/>
                    <a:pt x="33992" y="2869"/>
                  </a:cubicBezTo>
                  <a:cubicBezTo>
                    <a:pt x="33758" y="3937"/>
                    <a:pt x="30556" y="10708"/>
                    <a:pt x="29489" y="11976"/>
                  </a:cubicBezTo>
                  <a:cubicBezTo>
                    <a:pt x="28421" y="13277"/>
                    <a:pt x="24985" y="17980"/>
                    <a:pt x="24652" y="19715"/>
                  </a:cubicBezTo>
                  <a:cubicBezTo>
                    <a:pt x="24452" y="20916"/>
                    <a:pt x="24018" y="22083"/>
                    <a:pt x="23384" y="23150"/>
                  </a:cubicBezTo>
                  <a:cubicBezTo>
                    <a:pt x="22951" y="23784"/>
                    <a:pt x="19515" y="29021"/>
                    <a:pt x="17046" y="33758"/>
                  </a:cubicBezTo>
                  <a:cubicBezTo>
                    <a:pt x="14578" y="38461"/>
                    <a:pt x="13511" y="44132"/>
                    <a:pt x="13577" y="44432"/>
                  </a:cubicBezTo>
                  <a:cubicBezTo>
                    <a:pt x="13611" y="44766"/>
                    <a:pt x="1202" y="86896"/>
                    <a:pt x="1" y="90932"/>
                  </a:cubicBezTo>
                  <a:lnTo>
                    <a:pt x="26420" y="91233"/>
                  </a:lnTo>
                  <a:cubicBezTo>
                    <a:pt x="26453" y="88197"/>
                    <a:pt x="25052" y="49636"/>
                    <a:pt x="25052" y="49636"/>
                  </a:cubicBezTo>
                  <a:cubicBezTo>
                    <a:pt x="25052" y="49636"/>
                    <a:pt x="24885" y="49303"/>
                    <a:pt x="27320" y="47701"/>
                  </a:cubicBezTo>
                  <a:cubicBezTo>
                    <a:pt x="29789" y="46067"/>
                    <a:pt x="34826" y="43632"/>
                    <a:pt x="36560" y="39662"/>
                  </a:cubicBezTo>
                  <a:cubicBezTo>
                    <a:pt x="38262" y="35693"/>
                    <a:pt x="37728" y="33525"/>
                    <a:pt x="37961" y="29689"/>
                  </a:cubicBezTo>
                  <a:cubicBezTo>
                    <a:pt x="38161" y="25819"/>
                    <a:pt x="42031" y="2769"/>
                    <a:pt x="42031" y="1802"/>
                  </a:cubicBezTo>
                  <a:cubicBezTo>
                    <a:pt x="41964" y="1135"/>
                    <a:pt x="41697" y="501"/>
                    <a:pt x="41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5"/>
            <p:cNvSpPr/>
            <p:nvPr/>
          </p:nvSpPr>
          <p:spPr>
            <a:xfrm>
              <a:off x="4587025" y="2901625"/>
              <a:ext cx="1050775" cy="2280825"/>
            </a:xfrm>
            <a:custGeom>
              <a:avLst/>
              <a:gdLst/>
              <a:ahLst/>
              <a:cxnLst/>
              <a:rect l="l" t="t" r="r" b="b"/>
              <a:pathLst>
                <a:path w="42031" h="91233" fill="none" extrusionOk="0">
                  <a:moveTo>
                    <a:pt x="1" y="90932"/>
                  </a:moveTo>
                  <a:cubicBezTo>
                    <a:pt x="1202" y="86896"/>
                    <a:pt x="13611" y="44766"/>
                    <a:pt x="13577" y="44432"/>
                  </a:cubicBezTo>
                  <a:cubicBezTo>
                    <a:pt x="13511" y="44132"/>
                    <a:pt x="14578" y="38461"/>
                    <a:pt x="17046" y="33758"/>
                  </a:cubicBezTo>
                  <a:cubicBezTo>
                    <a:pt x="19515" y="29021"/>
                    <a:pt x="22951" y="23784"/>
                    <a:pt x="23384" y="23150"/>
                  </a:cubicBezTo>
                  <a:cubicBezTo>
                    <a:pt x="24018" y="22083"/>
                    <a:pt x="24452" y="20916"/>
                    <a:pt x="24652" y="19715"/>
                  </a:cubicBezTo>
                  <a:cubicBezTo>
                    <a:pt x="24985" y="17980"/>
                    <a:pt x="28421" y="13277"/>
                    <a:pt x="29489" y="11976"/>
                  </a:cubicBezTo>
                  <a:cubicBezTo>
                    <a:pt x="30556" y="10708"/>
                    <a:pt x="33758" y="3937"/>
                    <a:pt x="33992" y="2869"/>
                  </a:cubicBezTo>
                  <a:cubicBezTo>
                    <a:pt x="34192" y="1802"/>
                    <a:pt x="35493" y="935"/>
                    <a:pt x="37194" y="634"/>
                  </a:cubicBezTo>
                  <a:cubicBezTo>
                    <a:pt x="38929" y="301"/>
                    <a:pt x="41264" y="1"/>
                    <a:pt x="41264" y="1"/>
                  </a:cubicBezTo>
                  <a:cubicBezTo>
                    <a:pt x="41697" y="501"/>
                    <a:pt x="41964" y="1135"/>
                    <a:pt x="42031" y="1802"/>
                  </a:cubicBezTo>
                  <a:cubicBezTo>
                    <a:pt x="42031" y="2769"/>
                    <a:pt x="38161" y="25819"/>
                    <a:pt x="37961" y="29689"/>
                  </a:cubicBezTo>
                  <a:cubicBezTo>
                    <a:pt x="37728" y="33525"/>
                    <a:pt x="38262" y="35693"/>
                    <a:pt x="36560" y="39662"/>
                  </a:cubicBezTo>
                  <a:cubicBezTo>
                    <a:pt x="34826" y="43632"/>
                    <a:pt x="29789" y="46067"/>
                    <a:pt x="27320" y="47701"/>
                  </a:cubicBezTo>
                  <a:cubicBezTo>
                    <a:pt x="24885" y="49303"/>
                    <a:pt x="25052" y="49636"/>
                    <a:pt x="25052" y="49636"/>
                  </a:cubicBezTo>
                  <a:cubicBezTo>
                    <a:pt x="25052" y="49636"/>
                    <a:pt x="26453" y="88197"/>
                    <a:pt x="26420" y="9123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5"/>
            <p:cNvSpPr/>
            <p:nvPr/>
          </p:nvSpPr>
          <p:spPr>
            <a:xfrm>
              <a:off x="5452650" y="3501225"/>
              <a:ext cx="59225" cy="56725"/>
            </a:xfrm>
            <a:custGeom>
              <a:avLst/>
              <a:gdLst/>
              <a:ahLst/>
              <a:cxnLst/>
              <a:rect l="l" t="t" r="r" b="b"/>
              <a:pathLst>
                <a:path w="2369" h="2269" fill="none" extrusionOk="0">
                  <a:moveTo>
                    <a:pt x="2369" y="2269"/>
                  </a:moveTo>
                  <a:cubicBezTo>
                    <a:pt x="2369" y="2269"/>
                    <a:pt x="1168" y="2169"/>
                    <a:pt x="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5"/>
            <p:cNvSpPr/>
            <p:nvPr/>
          </p:nvSpPr>
          <p:spPr>
            <a:xfrm>
              <a:off x="5479350" y="3211850"/>
              <a:ext cx="94250" cy="85925"/>
            </a:xfrm>
            <a:custGeom>
              <a:avLst/>
              <a:gdLst/>
              <a:ahLst/>
              <a:cxnLst/>
              <a:rect l="l" t="t" r="r" b="b"/>
              <a:pathLst>
                <a:path w="3770" h="3437" fill="none" extrusionOk="0">
                  <a:moveTo>
                    <a:pt x="0" y="0"/>
                  </a:moveTo>
                  <a:cubicBezTo>
                    <a:pt x="0" y="0"/>
                    <a:pt x="3336" y="668"/>
                    <a:pt x="3769" y="34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5"/>
            <p:cNvSpPr/>
            <p:nvPr/>
          </p:nvSpPr>
          <p:spPr>
            <a:xfrm>
              <a:off x="5506025" y="2995025"/>
              <a:ext cx="64225" cy="118450"/>
            </a:xfrm>
            <a:custGeom>
              <a:avLst/>
              <a:gdLst/>
              <a:ahLst/>
              <a:cxnLst/>
              <a:rect l="l" t="t" r="r" b="b"/>
              <a:pathLst>
                <a:path w="2569" h="4738" fill="none" extrusionOk="0">
                  <a:moveTo>
                    <a:pt x="0" y="1"/>
                  </a:moveTo>
                  <a:cubicBezTo>
                    <a:pt x="1502" y="1135"/>
                    <a:pt x="2436" y="2836"/>
                    <a:pt x="2569" y="47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5"/>
            <p:cNvSpPr/>
            <p:nvPr/>
          </p:nvSpPr>
          <p:spPr>
            <a:xfrm>
              <a:off x="5514375" y="2322875"/>
              <a:ext cx="2693600" cy="1358500"/>
            </a:xfrm>
            <a:custGeom>
              <a:avLst/>
              <a:gdLst/>
              <a:ahLst/>
              <a:cxnLst/>
              <a:rect l="l" t="t" r="r" b="b"/>
              <a:pathLst>
                <a:path w="107744" h="54340" extrusionOk="0">
                  <a:moveTo>
                    <a:pt x="5170" y="1"/>
                  </a:moveTo>
                  <a:cubicBezTo>
                    <a:pt x="2468" y="1"/>
                    <a:pt x="300" y="2169"/>
                    <a:pt x="300" y="4871"/>
                  </a:cubicBezTo>
                  <a:lnTo>
                    <a:pt x="33" y="49403"/>
                  </a:lnTo>
                  <a:cubicBezTo>
                    <a:pt x="0" y="52138"/>
                    <a:pt x="2235" y="54340"/>
                    <a:pt x="4970" y="54340"/>
                  </a:cubicBezTo>
                  <a:lnTo>
                    <a:pt x="102807" y="54340"/>
                  </a:lnTo>
                  <a:cubicBezTo>
                    <a:pt x="105542" y="54340"/>
                    <a:pt x="107744" y="52138"/>
                    <a:pt x="107744" y="49403"/>
                  </a:cubicBezTo>
                  <a:lnTo>
                    <a:pt x="107510" y="4871"/>
                  </a:lnTo>
                  <a:cubicBezTo>
                    <a:pt x="107477" y="2169"/>
                    <a:pt x="105309" y="1"/>
                    <a:pt x="102607" y="1"/>
                  </a:cubicBez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5"/>
            <p:cNvSpPr/>
            <p:nvPr/>
          </p:nvSpPr>
          <p:spPr>
            <a:xfrm>
              <a:off x="5651950" y="2382100"/>
              <a:ext cx="2419275" cy="1239225"/>
            </a:xfrm>
            <a:custGeom>
              <a:avLst/>
              <a:gdLst/>
              <a:ahLst/>
              <a:cxnLst/>
              <a:rect l="l" t="t" r="r" b="b"/>
              <a:pathLst>
                <a:path w="96771" h="49569" extrusionOk="0">
                  <a:moveTo>
                    <a:pt x="201" y="0"/>
                  </a:moveTo>
                  <a:lnTo>
                    <a:pt x="1" y="49569"/>
                  </a:lnTo>
                  <a:lnTo>
                    <a:pt x="96770" y="49569"/>
                  </a:lnTo>
                  <a:lnTo>
                    <a:pt x="96570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6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5"/>
            <p:cNvSpPr/>
            <p:nvPr/>
          </p:nvSpPr>
          <p:spPr>
            <a:xfrm>
              <a:off x="5656975" y="2382100"/>
              <a:ext cx="2410075" cy="146775"/>
            </a:xfrm>
            <a:custGeom>
              <a:avLst/>
              <a:gdLst/>
              <a:ahLst/>
              <a:cxnLst/>
              <a:rect l="l" t="t" r="r" b="b"/>
              <a:pathLst>
                <a:path w="96403" h="5871" extrusionOk="0">
                  <a:moveTo>
                    <a:pt x="0" y="0"/>
                  </a:moveTo>
                  <a:lnTo>
                    <a:pt x="0" y="2502"/>
                  </a:lnTo>
                  <a:lnTo>
                    <a:pt x="9240" y="2502"/>
                  </a:lnTo>
                  <a:lnTo>
                    <a:pt x="11608" y="5871"/>
                  </a:lnTo>
                  <a:lnTo>
                    <a:pt x="96402" y="5871"/>
                  </a:lnTo>
                  <a:lnTo>
                    <a:pt x="96369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5"/>
            <p:cNvSpPr/>
            <p:nvPr/>
          </p:nvSpPr>
          <p:spPr>
            <a:xfrm>
              <a:off x="6372475" y="2628925"/>
              <a:ext cx="1698750" cy="992400"/>
            </a:xfrm>
            <a:custGeom>
              <a:avLst/>
              <a:gdLst/>
              <a:ahLst/>
              <a:cxnLst/>
              <a:rect l="l" t="t" r="r" b="b"/>
              <a:pathLst>
                <a:path w="67950" h="39696" extrusionOk="0">
                  <a:moveTo>
                    <a:pt x="67749" y="1"/>
                  </a:moveTo>
                  <a:lnTo>
                    <a:pt x="1" y="39696"/>
                  </a:lnTo>
                  <a:lnTo>
                    <a:pt x="67949" y="39696"/>
                  </a:lnTo>
                  <a:lnTo>
                    <a:pt x="6774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5"/>
            <p:cNvSpPr/>
            <p:nvPr/>
          </p:nvSpPr>
          <p:spPr>
            <a:xfrm>
              <a:off x="8114550" y="29825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768" y="0"/>
                  </a:moveTo>
                  <a:cubicBezTo>
                    <a:pt x="368" y="0"/>
                    <a:pt x="1" y="334"/>
                    <a:pt x="1" y="734"/>
                  </a:cubicBezTo>
                  <a:cubicBezTo>
                    <a:pt x="1" y="1134"/>
                    <a:pt x="334" y="1501"/>
                    <a:pt x="734" y="1501"/>
                  </a:cubicBezTo>
                  <a:cubicBezTo>
                    <a:pt x="1168" y="1501"/>
                    <a:pt x="1502" y="1168"/>
                    <a:pt x="1502" y="767"/>
                  </a:cubicBezTo>
                  <a:cubicBezTo>
                    <a:pt x="1502" y="334"/>
                    <a:pt x="11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5"/>
            <p:cNvSpPr/>
            <p:nvPr/>
          </p:nvSpPr>
          <p:spPr>
            <a:xfrm>
              <a:off x="5742850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3970" y="1"/>
                  </a:moveTo>
                  <a:cubicBezTo>
                    <a:pt x="1769" y="1"/>
                    <a:pt x="1" y="1769"/>
                    <a:pt x="1" y="3970"/>
                  </a:cubicBezTo>
                  <a:cubicBezTo>
                    <a:pt x="1" y="6205"/>
                    <a:pt x="1769" y="7973"/>
                    <a:pt x="3970" y="7973"/>
                  </a:cubicBezTo>
                  <a:cubicBezTo>
                    <a:pt x="6205" y="7973"/>
                    <a:pt x="7973" y="6205"/>
                    <a:pt x="7973" y="3970"/>
                  </a:cubicBezTo>
                  <a:cubicBezTo>
                    <a:pt x="7973" y="1769"/>
                    <a:pt x="6205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5"/>
            <p:cNvSpPr/>
            <p:nvPr/>
          </p:nvSpPr>
          <p:spPr>
            <a:xfrm>
              <a:off x="5742850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3970" y="0"/>
                  </a:moveTo>
                  <a:cubicBezTo>
                    <a:pt x="1769" y="0"/>
                    <a:pt x="1" y="1768"/>
                    <a:pt x="1" y="3970"/>
                  </a:cubicBezTo>
                  <a:cubicBezTo>
                    <a:pt x="1" y="6171"/>
                    <a:pt x="1769" y="7973"/>
                    <a:pt x="3970" y="7973"/>
                  </a:cubicBezTo>
                  <a:cubicBezTo>
                    <a:pt x="6205" y="7973"/>
                    <a:pt x="7973" y="6171"/>
                    <a:pt x="7973" y="3970"/>
                  </a:cubicBezTo>
                  <a:cubicBezTo>
                    <a:pt x="7973" y="1768"/>
                    <a:pt x="6205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5"/>
            <p:cNvSpPr/>
            <p:nvPr/>
          </p:nvSpPr>
          <p:spPr>
            <a:xfrm>
              <a:off x="6424175" y="2635600"/>
              <a:ext cx="200175" cy="199350"/>
            </a:xfrm>
            <a:custGeom>
              <a:avLst/>
              <a:gdLst/>
              <a:ahLst/>
              <a:cxnLst/>
              <a:rect l="l" t="t" r="r" b="b"/>
              <a:pathLst>
                <a:path w="8007" h="7974" extrusionOk="0">
                  <a:moveTo>
                    <a:pt x="4004" y="1"/>
                  </a:moveTo>
                  <a:cubicBezTo>
                    <a:pt x="1802" y="1"/>
                    <a:pt x="1" y="1769"/>
                    <a:pt x="1" y="3970"/>
                  </a:cubicBezTo>
                  <a:cubicBezTo>
                    <a:pt x="1" y="6205"/>
                    <a:pt x="1802" y="7973"/>
                    <a:pt x="4004" y="7973"/>
                  </a:cubicBezTo>
                  <a:cubicBezTo>
                    <a:pt x="6205" y="7973"/>
                    <a:pt x="8006" y="6205"/>
                    <a:pt x="8006" y="3970"/>
                  </a:cubicBezTo>
                  <a:cubicBezTo>
                    <a:pt x="8006" y="1769"/>
                    <a:pt x="6205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5"/>
            <p:cNvSpPr/>
            <p:nvPr/>
          </p:nvSpPr>
          <p:spPr>
            <a:xfrm>
              <a:off x="6424175" y="3045900"/>
              <a:ext cx="200175" cy="199325"/>
            </a:xfrm>
            <a:custGeom>
              <a:avLst/>
              <a:gdLst/>
              <a:ahLst/>
              <a:cxnLst/>
              <a:rect l="l" t="t" r="r" b="b"/>
              <a:pathLst>
                <a:path w="8007" h="7973" extrusionOk="0">
                  <a:moveTo>
                    <a:pt x="4004" y="0"/>
                  </a:moveTo>
                  <a:cubicBezTo>
                    <a:pt x="1802" y="0"/>
                    <a:pt x="1" y="1768"/>
                    <a:pt x="1" y="3970"/>
                  </a:cubicBezTo>
                  <a:cubicBezTo>
                    <a:pt x="1" y="6171"/>
                    <a:pt x="1802" y="7973"/>
                    <a:pt x="4004" y="7973"/>
                  </a:cubicBezTo>
                  <a:cubicBezTo>
                    <a:pt x="6205" y="7973"/>
                    <a:pt x="8006" y="6171"/>
                    <a:pt x="8006" y="3970"/>
                  </a:cubicBezTo>
                  <a:cubicBezTo>
                    <a:pt x="8006" y="1768"/>
                    <a:pt x="6205" y="0"/>
                    <a:pt x="400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5"/>
            <p:cNvSpPr/>
            <p:nvPr/>
          </p:nvSpPr>
          <p:spPr>
            <a:xfrm>
              <a:off x="7106325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4004" y="1"/>
                  </a:moveTo>
                  <a:cubicBezTo>
                    <a:pt x="1802" y="1"/>
                    <a:pt x="1" y="1769"/>
                    <a:pt x="1" y="3970"/>
                  </a:cubicBezTo>
                  <a:cubicBezTo>
                    <a:pt x="1" y="6205"/>
                    <a:pt x="1802" y="7973"/>
                    <a:pt x="4004" y="7973"/>
                  </a:cubicBezTo>
                  <a:cubicBezTo>
                    <a:pt x="6205" y="7973"/>
                    <a:pt x="7973" y="6205"/>
                    <a:pt x="7973" y="3970"/>
                  </a:cubicBezTo>
                  <a:cubicBezTo>
                    <a:pt x="7973" y="1769"/>
                    <a:pt x="6205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5"/>
            <p:cNvSpPr/>
            <p:nvPr/>
          </p:nvSpPr>
          <p:spPr>
            <a:xfrm>
              <a:off x="7106325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4004" y="0"/>
                  </a:moveTo>
                  <a:cubicBezTo>
                    <a:pt x="1802" y="0"/>
                    <a:pt x="1" y="1768"/>
                    <a:pt x="1" y="3970"/>
                  </a:cubicBezTo>
                  <a:cubicBezTo>
                    <a:pt x="1" y="6171"/>
                    <a:pt x="1802" y="7973"/>
                    <a:pt x="4004" y="7973"/>
                  </a:cubicBezTo>
                  <a:cubicBezTo>
                    <a:pt x="6205" y="7973"/>
                    <a:pt x="7973" y="6171"/>
                    <a:pt x="7973" y="3970"/>
                  </a:cubicBezTo>
                  <a:cubicBezTo>
                    <a:pt x="7973" y="1768"/>
                    <a:pt x="6205" y="0"/>
                    <a:pt x="4004" y="0"/>
                  </a:cubicBez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5"/>
            <p:cNvSpPr/>
            <p:nvPr/>
          </p:nvSpPr>
          <p:spPr>
            <a:xfrm>
              <a:off x="7788475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3970" y="1"/>
                  </a:moveTo>
                  <a:cubicBezTo>
                    <a:pt x="1769" y="1"/>
                    <a:pt x="1" y="1769"/>
                    <a:pt x="1" y="3970"/>
                  </a:cubicBezTo>
                  <a:cubicBezTo>
                    <a:pt x="1" y="6205"/>
                    <a:pt x="1769" y="7973"/>
                    <a:pt x="3970" y="7973"/>
                  </a:cubicBezTo>
                  <a:cubicBezTo>
                    <a:pt x="6172" y="7973"/>
                    <a:pt x="7973" y="6205"/>
                    <a:pt x="7973" y="3970"/>
                  </a:cubicBezTo>
                  <a:cubicBezTo>
                    <a:pt x="7973" y="1769"/>
                    <a:pt x="6172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5"/>
            <p:cNvSpPr/>
            <p:nvPr/>
          </p:nvSpPr>
          <p:spPr>
            <a:xfrm>
              <a:off x="7788475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3970" y="0"/>
                  </a:moveTo>
                  <a:cubicBezTo>
                    <a:pt x="1769" y="0"/>
                    <a:pt x="1" y="1768"/>
                    <a:pt x="1" y="3970"/>
                  </a:cubicBezTo>
                  <a:cubicBezTo>
                    <a:pt x="1" y="6171"/>
                    <a:pt x="1769" y="7973"/>
                    <a:pt x="3970" y="7973"/>
                  </a:cubicBezTo>
                  <a:cubicBezTo>
                    <a:pt x="6172" y="7973"/>
                    <a:pt x="7973" y="6171"/>
                    <a:pt x="7973" y="3970"/>
                  </a:cubicBezTo>
                  <a:cubicBezTo>
                    <a:pt x="7973" y="1768"/>
                    <a:pt x="6172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5"/>
            <p:cNvSpPr/>
            <p:nvPr/>
          </p:nvSpPr>
          <p:spPr>
            <a:xfrm>
              <a:off x="6015550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5"/>
            <p:cNvSpPr/>
            <p:nvPr/>
          </p:nvSpPr>
          <p:spPr>
            <a:xfrm>
              <a:off x="6015550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5"/>
            <p:cNvSpPr/>
            <p:nvPr/>
          </p:nvSpPr>
          <p:spPr>
            <a:xfrm>
              <a:off x="6015550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5"/>
            <p:cNvSpPr/>
            <p:nvPr/>
          </p:nvSpPr>
          <p:spPr>
            <a:xfrm>
              <a:off x="6688525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5"/>
            <p:cNvSpPr/>
            <p:nvPr/>
          </p:nvSpPr>
          <p:spPr>
            <a:xfrm>
              <a:off x="6688525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5"/>
            <p:cNvSpPr/>
            <p:nvPr/>
          </p:nvSpPr>
          <p:spPr>
            <a:xfrm>
              <a:off x="6688525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5"/>
            <p:cNvSpPr/>
            <p:nvPr/>
          </p:nvSpPr>
          <p:spPr>
            <a:xfrm>
              <a:off x="7404875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5"/>
            <p:cNvSpPr/>
            <p:nvPr/>
          </p:nvSpPr>
          <p:spPr>
            <a:xfrm>
              <a:off x="7404875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5"/>
            <p:cNvSpPr/>
            <p:nvPr/>
          </p:nvSpPr>
          <p:spPr>
            <a:xfrm>
              <a:off x="7404875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5"/>
            <p:cNvSpPr/>
            <p:nvPr/>
          </p:nvSpPr>
          <p:spPr>
            <a:xfrm>
              <a:off x="6015550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5"/>
            <p:cNvSpPr/>
            <p:nvPr/>
          </p:nvSpPr>
          <p:spPr>
            <a:xfrm>
              <a:off x="6015550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5"/>
            <p:cNvSpPr/>
            <p:nvPr/>
          </p:nvSpPr>
          <p:spPr>
            <a:xfrm>
              <a:off x="6015550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5"/>
            <p:cNvSpPr/>
            <p:nvPr/>
          </p:nvSpPr>
          <p:spPr>
            <a:xfrm>
              <a:off x="6688525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5"/>
            <p:cNvSpPr/>
            <p:nvPr/>
          </p:nvSpPr>
          <p:spPr>
            <a:xfrm>
              <a:off x="6688525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5"/>
            <p:cNvSpPr/>
            <p:nvPr/>
          </p:nvSpPr>
          <p:spPr>
            <a:xfrm>
              <a:off x="6688525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5"/>
            <p:cNvSpPr/>
            <p:nvPr/>
          </p:nvSpPr>
          <p:spPr>
            <a:xfrm>
              <a:off x="7404875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5"/>
            <p:cNvSpPr/>
            <p:nvPr/>
          </p:nvSpPr>
          <p:spPr>
            <a:xfrm>
              <a:off x="7404875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5"/>
            <p:cNvSpPr/>
            <p:nvPr/>
          </p:nvSpPr>
          <p:spPr>
            <a:xfrm>
              <a:off x="7404875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5"/>
            <p:cNvSpPr/>
            <p:nvPr/>
          </p:nvSpPr>
          <p:spPr>
            <a:xfrm>
              <a:off x="7009600" y="3150975"/>
              <a:ext cx="61725" cy="25"/>
            </a:xfrm>
            <a:custGeom>
              <a:avLst/>
              <a:gdLst/>
              <a:ahLst/>
              <a:cxnLst/>
              <a:rect l="l" t="t" r="r" b="b"/>
              <a:pathLst>
                <a:path w="2469" h="1" extrusionOk="0">
                  <a:moveTo>
                    <a:pt x="0" y="0"/>
                  </a:moveTo>
                  <a:lnTo>
                    <a:pt x="2469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5"/>
            <p:cNvSpPr/>
            <p:nvPr/>
          </p:nvSpPr>
          <p:spPr>
            <a:xfrm>
              <a:off x="7009600" y="3150975"/>
              <a:ext cx="61725" cy="25"/>
            </a:xfrm>
            <a:custGeom>
              <a:avLst/>
              <a:gdLst/>
              <a:ahLst/>
              <a:cxnLst/>
              <a:rect l="l" t="t" r="r" b="b"/>
              <a:pathLst>
                <a:path w="2469" h="1" fill="none" extrusionOk="0">
                  <a:moveTo>
                    <a:pt x="0" y="0"/>
                  </a:moveTo>
                  <a:lnTo>
                    <a:pt x="2469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5"/>
            <p:cNvSpPr/>
            <p:nvPr/>
          </p:nvSpPr>
          <p:spPr>
            <a:xfrm>
              <a:off x="7213075" y="2949150"/>
              <a:ext cx="25" cy="77600"/>
            </a:xfrm>
            <a:custGeom>
              <a:avLst/>
              <a:gdLst/>
              <a:ahLst/>
              <a:cxnLst/>
              <a:rect l="l" t="t" r="r" b="b"/>
              <a:pathLst>
                <a:path w="1" h="3104" extrusionOk="0">
                  <a:moveTo>
                    <a:pt x="1" y="3103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5"/>
            <p:cNvSpPr/>
            <p:nvPr/>
          </p:nvSpPr>
          <p:spPr>
            <a:xfrm>
              <a:off x="7213075" y="2949150"/>
              <a:ext cx="25" cy="77600"/>
            </a:xfrm>
            <a:custGeom>
              <a:avLst/>
              <a:gdLst/>
              <a:ahLst/>
              <a:cxnLst/>
              <a:rect l="l" t="t" r="r" b="b"/>
              <a:pathLst>
                <a:path w="1" h="3104" fill="none" extrusionOk="0">
                  <a:moveTo>
                    <a:pt x="1" y="3103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5"/>
            <p:cNvSpPr/>
            <p:nvPr/>
          </p:nvSpPr>
          <p:spPr>
            <a:xfrm>
              <a:off x="70754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extrusionOk="0">
                  <a:moveTo>
                    <a:pt x="1" y="0"/>
                  </a:moveTo>
                  <a:lnTo>
                    <a:pt x="1602" y="1234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5"/>
            <p:cNvSpPr/>
            <p:nvPr/>
          </p:nvSpPr>
          <p:spPr>
            <a:xfrm>
              <a:off x="70754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fill="none" extrusionOk="0">
                  <a:moveTo>
                    <a:pt x="1" y="0"/>
                  </a:moveTo>
                  <a:lnTo>
                    <a:pt x="1602" y="12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5"/>
            <p:cNvSpPr/>
            <p:nvPr/>
          </p:nvSpPr>
          <p:spPr>
            <a:xfrm>
              <a:off x="7075475" y="3230200"/>
              <a:ext cx="49225" cy="26700"/>
            </a:xfrm>
            <a:custGeom>
              <a:avLst/>
              <a:gdLst/>
              <a:ahLst/>
              <a:cxnLst/>
              <a:rect l="l" t="t" r="r" b="b"/>
              <a:pathLst>
                <a:path w="1969" h="1068" extrusionOk="0">
                  <a:moveTo>
                    <a:pt x="1969" y="0"/>
                  </a:moveTo>
                  <a:lnTo>
                    <a:pt x="1" y="1068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5"/>
            <p:cNvSpPr/>
            <p:nvPr/>
          </p:nvSpPr>
          <p:spPr>
            <a:xfrm>
              <a:off x="7075475" y="3230200"/>
              <a:ext cx="49225" cy="26700"/>
            </a:xfrm>
            <a:custGeom>
              <a:avLst/>
              <a:gdLst/>
              <a:ahLst/>
              <a:cxnLst/>
              <a:rect l="l" t="t" r="r" b="b"/>
              <a:pathLst>
                <a:path w="1969" h="1068" fill="none" extrusionOk="0">
                  <a:moveTo>
                    <a:pt x="1969" y="0"/>
                  </a:moveTo>
                  <a:lnTo>
                    <a:pt x="1" y="1068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5"/>
            <p:cNvSpPr/>
            <p:nvPr/>
          </p:nvSpPr>
          <p:spPr>
            <a:xfrm>
              <a:off x="7358175" y="3150975"/>
              <a:ext cx="62575" cy="25"/>
            </a:xfrm>
            <a:custGeom>
              <a:avLst/>
              <a:gdLst/>
              <a:ahLst/>
              <a:cxnLst/>
              <a:rect l="l" t="t" r="r" b="b"/>
              <a:pathLst>
                <a:path w="2503" h="1" extrusionOk="0">
                  <a:moveTo>
                    <a:pt x="2502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5"/>
            <p:cNvSpPr/>
            <p:nvPr/>
          </p:nvSpPr>
          <p:spPr>
            <a:xfrm>
              <a:off x="7358175" y="3150975"/>
              <a:ext cx="62575" cy="25"/>
            </a:xfrm>
            <a:custGeom>
              <a:avLst/>
              <a:gdLst/>
              <a:ahLst/>
              <a:cxnLst/>
              <a:rect l="l" t="t" r="r" b="b"/>
              <a:pathLst>
                <a:path w="2503" h="1" fill="none" extrusionOk="0">
                  <a:moveTo>
                    <a:pt x="2502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5"/>
            <p:cNvSpPr/>
            <p:nvPr/>
          </p:nvSpPr>
          <p:spPr>
            <a:xfrm>
              <a:off x="73139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extrusionOk="0">
                  <a:moveTo>
                    <a:pt x="1602" y="0"/>
                  </a:moveTo>
                  <a:lnTo>
                    <a:pt x="1" y="1234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5"/>
            <p:cNvSpPr/>
            <p:nvPr/>
          </p:nvSpPr>
          <p:spPr>
            <a:xfrm>
              <a:off x="73139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fill="none" extrusionOk="0">
                  <a:moveTo>
                    <a:pt x="1602" y="0"/>
                  </a:moveTo>
                  <a:lnTo>
                    <a:pt x="1" y="12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5"/>
            <p:cNvSpPr/>
            <p:nvPr/>
          </p:nvSpPr>
          <p:spPr>
            <a:xfrm>
              <a:off x="7164700" y="3355275"/>
              <a:ext cx="51725" cy="186000"/>
            </a:xfrm>
            <a:custGeom>
              <a:avLst/>
              <a:gdLst/>
              <a:ahLst/>
              <a:cxnLst/>
              <a:rect l="l" t="t" r="r" b="b"/>
              <a:pathLst>
                <a:path w="2069" h="7440" fill="none" extrusionOk="0">
                  <a:moveTo>
                    <a:pt x="1" y="1"/>
                  </a:moveTo>
                  <a:lnTo>
                    <a:pt x="2069" y="744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5"/>
            <p:cNvSpPr/>
            <p:nvPr/>
          </p:nvSpPr>
          <p:spPr>
            <a:xfrm>
              <a:off x="7112175" y="3332775"/>
              <a:ext cx="30050" cy="96750"/>
            </a:xfrm>
            <a:custGeom>
              <a:avLst/>
              <a:gdLst/>
              <a:ahLst/>
              <a:cxnLst/>
              <a:rect l="l" t="t" r="r" b="b"/>
              <a:pathLst>
                <a:path w="1202" h="3870" fill="none" extrusionOk="0">
                  <a:moveTo>
                    <a:pt x="0" y="0"/>
                  </a:moveTo>
                  <a:lnTo>
                    <a:pt x="1201" y="387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5"/>
            <p:cNvSpPr/>
            <p:nvPr/>
          </p:nvSpPr>
          <p:spPr>
            <a:xfrm>
              <a:off x="6998750" y="3049700"/>
              <a:ext cx="1398525" cy="2070200"/>
            </a:xfrm>
            <a:custGeom>
              <a:avLst/>
              <a:gdLst/>
              <a:ahLst/>
              <a:cxnLst/>
              <a:rect l="l" t="t" r="r" b="b"/>
              <a:pathLst>
                <a:path w="55941" h="82808" extrusionOk="0">
                  <a:moveTo>
                    <a:pt x="10725" y="1"/>
                  </a:moveTo>
                  <a:cubicBezTo>
                    <a:pt x="10571" y="1"/>
                    <a:pt x="10410" y="16"/>
                    <a:pt x="10241" y="49"/>
                  </a:cubicBezTo>
                  <a:cubicBezTo>
                    <a:pt x="7773" y="516"/>
                    <a:pt x="8373" y="5886"/>
                    <a:pt x="8373" y="5886"/>
                  </a:cubicBezTo>
                  <a:cubicBezTo>
                    <a:pt x="8373" y="5886"/>
                    <a:pt x="12209" y="22331"/>
                    <a:pt x="12410" y="23632"/>
                  </a:cubicBezTo>
                  <a:cubicBezTo>
                    <a:pt x="12610" y="24933"/>
                    <a:pt x="13244" y="29436"/>
                    <a:pt x="13110" y="30937"/>
                  </a:cubicBezTo>
                  <a:cubicBezTo>
                    <a:pt x="13010" y="32438"/>
                    <a:pt x="13010" y="36341"/>
                    <a:pt x="13010" y="36341"/>
                  </a:cubicBezTo>
                  <a:lnTo>
                    <a:pt x="9341" y="32005"/>
                  </a:lnTo>
                  <a:cubicBezTo>
                    <a:pt x="8907" y="30804"/>
                    <a:pt x="8340" y="29670"/>
                    <a:pt x="7640" y="28602"/>
                  </a:cubicBezTo>
                  <a:cubicBezTo>
                    <a:pt x="6556" y="26845"/>
                    <a:pt x="4264" y="25165"/>
                    <a:pt x="2501" y="25165"/>
                  </a:cubicBezTo>
                  <a:cubicBezTo>
                    <a:pt x="2256" y="25165"/>
                    <a:pt x="2022" y="25197"/>
                    <a:pt x="1802" y="25267"/>
                  </a:cubicBezTo>
                  <a:cubicBezTo>
                    <a:pt x="1" y="25834"/>
                    <a:pt x="1435" y="27702"/>
                    <a:pt x="2169" y="28736"/>
                  </a:cubicBezTo>
                  <a:cubicBezTo>
                    <a:pt x="2936" y="29770"/>
                    <a:pt x="3537" y="32705"/>
                    <a:pt x="3537" y="34173"/>
                  </a:cubicBezTo>
                  <a:cubicBezTo>
                    <a:pt x="3537" y="35641"/>
                    <a:pt x="4771" y="36675"/>
                    <a:pt x="6305" y="39343"/>
                  </a:cubicBezTo>
                  <a:cubicBezTo>
                    <a:pt x="7806" y="42045"/>
                    <a:pt x="15378" y="51352"/>
                    <a:pt x="16513" y="53020"/>
                  </a:cubicBezTo>
                  <a:cubicBezTo>
                    <a:pt x="17380" y="54154"/>
                    <a:pt x="18447" y="55088"/>
                    <a:pt x="19681" y="55788"/>
                  </a:cubicBezTo>
                  <a:cubicBezTo>
                    <a:pt x="19681" y="55788"/>
                    <a:pt x="24051" y="59625"/>
                    <a:pt x="26086" y="64395"/>
                  </a:cubicBezTo>
                  <a:cubicBezTo>
                    <a:pt x="28121" y="69131"/>
                    <a:pt x="34392" y="82808"/>
                    <a:pt x="34392" y="82808"/>
                  </a:cubicBezTo>
                  <a:lnTo>
                    <a:pt x="55941" y="82274"/>
                  </a:lnTo>
                  <a:cubicBezTo>
                    <a:pt x="55941" y="82274"/>
                    <a:pt x="46034" y="63994"/>
                    <a:pt x="44599" y="60792"/>
                  </a:cubicBezTo>
                  <a:cubicBezTo>
                    <a:pt x="43198" y="57590"/>
                    <a:pt x="42131" y="52553"/>
                    <a:pt x="41797" y="51152"/>
                  </a:cubicBezTo>
                  <a:cubicBezTo>
                    <a:pt x="41297" y="49551"/>
                    <a:pt x="41230" y="47816"/>
                    <a:pt x="41664" y="46148"/>
                  </a:cubicBezTo>
                  <a:cubicBezTo>
                    <a:pt x="42198" y="43813"/>
                    <a:pt x="41864" y="37142"/>
                    <a:pt x="42097" y="35641"/>
                  </a:cubicBezTo>
                  <a:cubicBezTo>
                    <a:pt x="42331" y="34106"/>
                    <a:pt x="41397" y="29303"/>
                    <a:pt x="40863" y="26634"/>
                  </a:cubicBezTo>
                  <a:cubicBezTo>
                    <a:pt x="40330" y="23932"/>
                    <a:pt x="39095" y="22031"/>
                    <a:pt x="37461" y="21831"/>
                  </a:cubicBezTo>
                  <a:cubicBezTo>
                    <a:pt x="37356" y="21820"/>
                    <a:pt x="37251" y="21815"/>
                    <a:pt x="37147" y="21815"/>
                  </a:cubicBezTo>
                  <a:cubicBezTo>
                    <a:pt x="36288" y="21815"/>
                    <a:pt x="35457" y="22177"/>
                    <a:pt x="34892" y="22832"/>
                  </a:cubicBezTo>
                  <a:cubicBezTo>
                    <a:pt x="34892" y="22832"/>
                    <a:pt x="34192" y="17127"/>
                    <a:pt x="33558" y="15960"/>
                  </a:cubicBezTo>
                  <a:cubicBezTo>
                    <a:pt x="33156" y="15236"/>
                    <a:pt x="32207" y="15009"/>
                    <a:pt x="31261" y="15009"/>
                  </a:cubicBezTo>
                  <a:cubicBezTo>
                    <a:pt x="30639" y="15009"/>
                    <a:pt x="30018" y="15107"/>
                    <a:pt x="29555" y="15226"/>
                  </a:cubicBezTo>
                  <a:cubicBezTo>
                    <a:pt x="28421" y="15493"/>
                    <a:pt x="27854" y="19196"/>
                    <a:pt x="27854" y="19196"/>
                  </a:cubicBezTo>
                  <a:cubicBezTo>
                    <a:pt x="27854" y="19196"/>
                    <a:pt x="26853" y="15660"/>
                    <a:pt x="26820" y="14059"/>
                  </a:cubicBezTo>
                  <a:cubicBezTo>
                    <a:pt x="26790" y="12665"/>
                    <a:pt x="25259" y="11430"/>
                    <a:pt x="23865" y="11430"/>
                  </a:cubicBezTo>
                  <a:cubicBezTo>
                    <a:pt x="23690" y="11430"/>
                    <a:pt x="23518" y="11449"/>
                    <a:pt x="23351" y="11490"/>
                  </a:cubicBezTo>
                  <a:cubicBezTo>
                    <a:pt x="21850" y="11857"/>
                    <a:pt x="21049" y="12557"/>
                    <a:pt x="20649" y="15826"/>
                  </a:cubicBezTo>
                  <a:cubicBezTo>
                    <a:pt x="20249" y="19129"/>
                    <a:pt x="21016" y="24199"/>
                    <a:pt x="21016" y="24199"/>
                  </a:cubicBezTo>
                  <a:lnTo>
                    <a:pt x="20215" y="24533"/>
                  </a:lnTo>
                  <a:cubicBezTo>
                    <a:pt x="20215" y="24533"/>
                    <a:pt x="17413" y="14692"/>
                    <a:pt x="16513" y="12090"/>
                  </a:cubicBezTo>
                  <a:cubicBezTo>
                    <a:pt x="15645" y="9489"/>
                    <a:pt x="14778" y="6520"/>
                    <a:pt x="14178" y="4585"/>
                  </a:cubicBezTo>
                  <a:cubicBezTo>
                    <a:pt x="13619" y="2784"/>
                    <a:pt x="12800" y="1"/>
                    <a:pt x="107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5"/>
            <p:cNvSpPr/>
            <p:nvPr/>
          </p:nvSpPr>
          <p:spPr>
            <a:xfrm>
              <a:off x="6998750" y="3039225"/>
              <a:ext cx="1398525" cy="2080675"/>
            </a:xfrm>
            <a:custGeom>
              <a:avLst/>
              <a:gdLst/>
              <a:ahLst/>
              <a:cxnLst/>
              <a:rect l="l" t="t" r="r" b="b"/>
              <a:pathLst>
                <a:path w="55941" h="83227" fill="none" extrusionOk="0">
                  <a:moveTo>
                    <a:pt x="55941" y="82693"/>
                  </a:moveTo>
                  <a:cubicBezTo>
                    <a:pt x="55941" y="82693"/>
                    <a:pt x="46034" y="64413"/>
                    <a:pt x="44599" y="61211"/>
                  </a:cubicBezTo>
                  <a:cubicBezTo>
                    <a:pt x="43198" y="58009"/>
                    <a:pt x="42131" y="52972"/>
                    <a:pt x="41797" y="51571"/>
                  </a:cubicBezTo>
                  <a:cubicBezTo>
                    <a:pt x="41297" y="49970"/>
                    <a:pt x="41230" y="48235"/>
                    <a:pt x="41664" y="46567"/>
                  </a:cubicBezTo>
                  <a:cubicBezTo>
                    <a:pt x="42198" y="44232"/>
                    <a:pt x="41864" y="37561"/>
                    <a:pt x="42097" y="36060"/>
                  </a:cubicBezTo>
                  <a:cubicBezTo>
                    <a:pt x="42331" y="34525"/>
                    <a:pt x="41397" y="29722"/>
                    <a:pt x="40863" y="27053"/>
                  </a:cubicBezTo>
                  <a:cubicBezTo>
                    <a:pt x="40330" y="24351"/>
                    <a:pt x="39095" y="22450"/>
                    <a:pt x="37461" y="22250"/>
                  </a:cubicBezTo>
                  <a:cubicBezTo>
                    <a:pt x="36493" y="22150"/>
                    <a:pt x="35526" y="22517"/>
                    <a:pt x="34892" y="23251"/>
                  </a:cubicBezTo>
                  <a:cubicBezTo>
                    <a:pt x="34892" y="23251"/>
                    <a:pt x="34192" y="17546"/>
                    <a:pt x="33558" y="16379"/>
                  </a:cubicBezTo>
                  <a:cubicBezTo>
                    <a:pt x="32891" y="15178"/>
                    <a:pt x="30723" y="15345"/>
                    <a:pt x="29555" y="15645"/>
                  </a:cubicBezTo>
                  <a:cubicBezTo>
                    <a:pt x="28421" y="15912"/>
                    <a:pt x="27854" y="19615"/>
                    <a:pt x="27854" y="19615"/>
                  </a:cubicBezTo>
                  <a:cubicBezTo>
                    <a:pt x="27854" y="19615"/>
                    <a:pt x="26853" y="16079"/>
                    <a:pt x="26820" y="14478"/>
                  </a:cubicBezTo>
                  <a:cubicBezTo>
                    <a:pt x="26787" y="12910"/>
                    <a:pt x="24852" y="11542"/>
                    <a:pt x="23351" y="11909"/>
                  </a:cubicBezTo>
                  <a:cubicBezTo>
                    <a:pt x="21850" y="12276"/>
                    <a:pt x="21049" y="12976"/>
                    <a:pt x="20649" y="16245"/>
                  </a:cubicBezTo>
                  <a:cubicBezTo>
                    <a:pt x="20249" y="19548"/>
                    <a:pt x="21016" y="24618"/>
                    <a:pt x="21016" y="24618"/>
                  </a:cubicBezTo>
                  <a:lnTo>
                    <a:pt x="20215" y="24952"/>
                  </a:lnTo>
                  <a:cubicBezTo>
                    <a:pt x="20215" y="24952"/>
                    <a:pt x="17413" y="15111"/>
                    <a:pt x="16513" y="12509"/>
                  </a:cubicBezTo>
                  <a:cubicBezTo>
                    <a:pt x="15645" y="9908"/>
                    <a:pt x="14778" y="6939"/>
                    <a:pt x="14178" y="5004"/>
                  </a:cubicBezTo>
                  <a:cubicBezTo>
                    <a:pt x="13577" y="3069"/>
                    <a:pt x="12676" y="1"/>
                    <a:pt x="10241" y="468"/>
                  </a:cubicBezTo>
                  <a:cubicBezTo>
                    <a:pt x="7773" y="935"/>
                    <a:pt x="8373" y="6305"/>
                    <a:pt x="8373" y="6305"/>
                  </a:cubicBezTo>
                  <a:cubicBezTo>
                    <a:pt x="8373" y="6305"/>
                    <a:pt x="12209" y="22750"/>
                    <a:pt x="12410" y="24051"/>
                  </a:cubicBezTo>
                  <a:cubicBezTo>
                    <a:pt x="12610" y="25352"/>
                    <a:pt x="13244" y="29855"/>
                    <a:pt x="13110" y="31356"/>
                  </a:cubicBezTo>
                  <a:cubicBezTo>
                    <a:pt x="13010" y="32857"/>
                    <a:pt x="13010" y="36760"/>
                    <a:pt x="13010" y="36760"/>
                  </a:cubicBezTo>
                  <a:lnTo>
                    <a:pt x="9341" y="32424"/>
                  </a:lnTo>
                  <a:cubicBezTo>
                    <a:pt x="8907" y="31223"/>
                    <a:pt x="8340" y="30089"/>
                    <a:pt x="7640" y="29021"/>
                  </a:cubicBezTo>
                  <a:cubicBezTo>
                    <a:pt x="6405" y="27020"/>
                    <a:pt x="3603" y="25119"/>
                    <a:pt x="1802" y="25686"/>
                  </a:cubicBezTo>
                  <a:cubicBezTo>
                    <a:pt x="1" y="26253"/>
                    <a:pt x="1435" y="28121"/>
                    <a:pt x="2169" y="29155"/>
                  </a:cubicBezTo>
                  <a:cubicBezTo>
                    <a:pt x="2936" y="30189"/>
                    <a:pt x="3537" y="33124"/>
                    <a:pt x="3537" y="34592"/>
                  </a:cubicBezTo>
                  <a:cubicBezTo>
                    <a:pt x="3537" y="36060"/>
                    <a:pt x="4771" y="37094"/>
                    <a:pt x="6305" y="39762"/>
                  </a:cubicBezTo>
                  <a:cubicBezTo>
                    <a:pt x="7806" y="42464"/>
                    <a:pt x="15378" y="51771"/>
                    <a:pt x="16513" y="53439"/>
                  </a:cubicBezTo>
                  <a:cubicBezTo>
                    <a:pt x="17380" y="54573"/>
                    <a:pt x="18447" y="55507"/>
                    <a:pt x="19681" y="56207"/>
                  </a:cubicBezTo>
                  <a:cubicBezTo>
                    <a:pt x="19681" y="56207"/>
                    <a:pt x="24051" y="60044"/>
                    <a:pt x="26086" y="64814"/>
                  </a:cubicBezTo>
                  <a:cubicBezTo>
                    <a:pt x="28121" y="69550"/>
                    <a:pt x="34392" y="83227"/>
                    <a:pt x="34392" y="8322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5"/>
            <p:cNvSpPr/>
            <p:nvPr/>
          </p:nvSpPr>
          <p:spPr>
            <a:xfrm>
              <a:off x="7222250" y="3080925"/>
              <a:ext cx="112600" cy="99250"/>
            </a:xfrm>
            <a:custGeom>
              <a:avLst/>
              <a:gdLst/>
              <a:ahLst/>
              <a:cxnLst/>
              <a:rect l="l" t="t" r="r" b="b"/>
              <a:pathLst>
                <a:path w="4504" h="3970" fill="none" extrusionOk="0">
                  <a:moveTo>
                    <a:pt x="0" y="0"/>
                  </a:moveTo>
                  <a:cubicBezTo>
                    <a:pt x="0" y="0"/>
                    <a:pt x="434" y="2802"/>
                    <a:pt x="534" y="3169"/>
                  </a:cubicBezTo>
                  <a:cubicBezTo>
                    <a:pt x="734" y="3970"/>
                    <a:pt x="4037" y="3570"/>
                    <a:pt x="4270" y="2969"/>
                  </a:cubicBezTo>
                  <a:cubicBezTo>
                    <a:pt x="4504" y="2435"/>
                    <a:pt x="4337" y="1235"/>
                    <a:pt x="4337" y="12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5"/>
            <p:cNvSpPr/>
            <p:nvPr/>
          </p:nvSpPr>
          <p:spPr>
            <a:xfrm>
              <a:off x="7055475" y="3683025"/>
              <a:ext cx="41700" cy="88425"/>
            </a:xfrm>
            <a:custGeom>
              <a:avLst/>
              <a:gdLst/>
              <a:ahLst/>
              <a:cxnLst/>
              <a:rect l="l" t="t" r="r" b="b"/>
              <a:pathLst>
                <a:path w="1668" h="3537" fill="none" extrusionOk="0">
                  <a:moveTo>
                    <a:pt x="1034" y="3536"/>
                  </a:moveTo>
                  <a:cubicBezTo>
                    <a:pt x="1568" y="2969"/>
                    <a:pt x="1668" y="2068"/>
                    <a:pt x="1234" y="1401"/>
                  </a:cubicBezTo>
                  <a:cubicBezTo>
                    <a:pt x="434" y="234"/>
                    <a:pt x="0" y="0"/>
                    <a:pt x="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5"/>
            <p:cNvSpPr/>
            <p:nvPr/>
          </p:nvSpPr>
          <p:spPr>
            <a:xfrm>
              <a:off x="7317325" y="3456200"/>
              <a:ext cx="71725" cy="45050"/>
            </a:xfrm>
            <a:custGeom>
              <a:avLst/>
              <a:gdLst/>
              <a:ahLst/>
              <a:cxnLst/>
              <a:rect l="l" t="t" r="r" b="b"/>
              <a:pathLst>
                <a:path w="2869" h="1802" fill="none" extrusionOk="0">
                  <a:moveTo>
                    <a:pt x="0" y="1301"/>
                  </a:moveTo>
                  <a:cubicBezTo>
                    <a:pt x="0" y="1301"/>
                    <a:pt x="1468" y="1801"/>
                    <a:pt x="2869" y="0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5"/>
            <p:cNvSpPr/>
            <p:nvPr/>
          </p:nvSpPr>
          <p:spPr>
            <a:xfrm>
              <a:off x="7321475" y="3420325"/>
              <a:ext cx="86775" cy="36725"/>
            </a:xfrm>
            <a:custGeom>
              <a:avLst/>
              <a:gdLst/>
              <a:ahLst/>
              <a:cxnLst/>
              <a:rect l="l" t="t" r="r" b="b"/>
              <a:pathLst>
                <a:path w="3471" h="1469" fill="none" extrusionOk="0">
                  <a:moveTo>
                    <a:pt x="1" y="1468"/>
                  </a:moveTo>
                  <a:cubicBezTo>
                    <a:pt x="1" y="1468"/>
                    <a:pt x="1969" y="1"/>
                    <a:pt x="3470" y="134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5"/>
            <p:cNvSpPr/>
            <p:nvPr/>
          </p:nvSpPr>
          <p:spPr>
            <a:xfrm>
              <a:off x="7270625" y="3227700"/>
              <a:ext cx="66725" cy="36700"/>
            </a:xfrm>
            <a:custGeom>
              <a:avLst/>
              <a:gdLst/>
              <a:ahLst/>
              <a:cxnLst/>
              <a:rect l="l" t="t" r="r" b="b"/>
              <a:pathLst>
                <a:path w="2669" h="1468" fill="none" extrusionOk="0">
                  <a:moveTo>
                    <a:pt x="0" y="1468"/>
                  </a:moveTo>
                  <a:cubicBezTo>
                    <a:pt x="0" y="1468"/>
                    <a:pt x="1468" y="0"/>
                    <a:pt x="2669" y="334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5"/>
            <p:cNvSpPr/>
            <p:nvPr/>
          </p:nvSpPr>
          <p:spPr>
            <a:xfrm>
              <a:off x="7305650" y="3254375"/>
              <a:ext cx="45050" cy="4200"/>
            </a:xfrm>
            <a:custGeom>
              <a:avLst/>
              <a:gdLst/>
              <a:ahLst/>
              <a:cxnLst/>
              <a:rect l="l" t="t" r="r" b="b"/>
              <a:pathLst>
                <a:path w="1802" h="168" fill="none" extrusionOk="0">
                  <a:moveTo>
                    <a:pt x="0" y="67"/>
                  </a:moveTo>
                  <a:cubicBezTo>
                    <a:pt x="601" y="167"/>
                    <a:pt x="1201" y="134"/>
                    <a:pt x="1801" y="1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5"/>
            <p:cNvSpPr/>
            <p:nvPr/>
          </p:nvSpPr>
          <p:spPr>
            <a:xfrm>
              <a:off x="7695075" y="3529575"/>
              <a:ext cx="19225" cy="115100"/>
            </a:xfrm>
            <a:custGeom>
              <a:avLst/>
              <a:gdLst/>
              <a:ahLst/>
              <a:cxnLst/>
              <a:rect l="l" t="t" r="r" b="b"/>
              <a:pathLst>
                <a:path w="769" h="4604" fill="none" extrusionOk="0">
                  <a:moveTo>
                    <a:pt x="1" y="1"/>
                  </a:moveTo>
                  <a:lnTo>
                    <a:pt x="768" y="460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5"/>
            <p:cNvSpPr/>
            <p:nvPr/>
          </p:nvSpPr>
          <p:spPr>
            <a:xfrm>
              <a:off x="7871050" y="3621300"/>
              <a:ext cx="20875" cy="120125"/>
            </a:xfrm>
            <a:custGeom>
              <a:avLst/>
              <a:gdLst/>
              <a:ahLst/>
              <a:cxnLst/>
              <a:rect l="l" t="t" r="r" b="b"/>
              <a:pathLst>
                <a:path w="835" h="4805" fill="none" extrusionOk="0">
                  <a:moveTo>
                    <a:pt x="0" y="1"/>
                  </a:moveTo>
                  <a:lnTo>
                    <a:pt x="834" y="480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5"/>
            <p:cNvSpPr/>
            <p:nvPr/>
          </p:nvSpPr>
          <p:spPr>
            <a:xfrm>
              <a:off x="7318975" y="3959050"/>
              <a:ext cx="8375" cy="125125"/>
            </a:xfrm>
            <a:custGeom>
              <a:avLst/>
              <a:gdLst/>
              <a:ahLst/>
              <a:cxnLst/>
              <a:rect l="l" t="t" r="r" b="b"/>
              <a:pathLst>
                <a:path w="335" h="5005" fill="none" extrusionOk="0">
                  <a:moveTo>
                    <a:pt x="201" y="1"/>
                  </a:moveTo>
                  <a:cubicBezTo>
                    <a:pt x="201" y="1"/>
                    <a:pt x="1" y="3603"/>
                    <a:pt x="334" y="50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5"/>
            <p:cNvSpPr/>
            <p:nvPr/>
          </p:nvSpPr>
          <p:spPr>
            <a:xfrm>
              <a:off x="7714275" y="3705525"/>
              <a:ext cx="21700" cy="94275"/>
            </a:xfrm>
            <a:custGeom>
              <a:avLst/>
              <a:gdLst/>
              <a:ahLst/>
              <a:cxnLst/>
              <a:rect l="l" t="t" r="r" b="b"/>
              <a:pathLst>
                <a:path w="868" h="3771" fill="none" extrusionOk="0">
                  <a:moveTo>
                    <a:pt x="0" y="1"/>
                  </a:moveTo>
                  <a:cubicBezTo>
                    <a:pt x="0" y="1"/>
                    <a:pt x="867" y="2269"/>
                    <a:pt x="667" y="3770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5"/>
            <p:cNvSpPr/>
            <p:nvPr/>
          </p:nvSpPr>
          <p:spPr>
            <a:xfrm>
              <a:off x="7889400" y="3763900"/>
              <a:ext cx="14200" cy="82600"/>
            </a:xfrm>
            <a:custGeom>
              <a:avLst/>
              <a:gdLst/>
              <a:ahLst/>
              <a:cxnLst/>
              <a:rect l="l" t="t" r="r" b="b"/>
              <a:pathLst>
                <a:path w="568" h="3304" fill="none" extrusionOk="0">
                  <a:moveTo>
                    <a:pt x="0" y="1"/>
                  </a:moveTo>
                  <a:cubicBezTo>
                    <a:pt x="0" y="1"/>
                    <a:pt x="567" y="1168"/>
                    <a:pt x="234" y="3303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5"/>
            <p:cNvSpPr/>
            <p:nvPr/>
          </p:nvSpPr>
          <p:spPr>
            <a:xfrm>
              <a:off x="5267525" y="3361950"/>
              <a:ext cx="632975" cy="715550"/>
            </a:xfrm>
            <a:custGeom>
              <a:avLst/>
              <a:gdLst/>
              <a:ahLst/>
              <a:cxnLst/>
              <a:rect l="l" t="t" r="r" b="b"/>
              <a:pathLst>
                <a:path w="25319" h="28622" fill="none" extrusionOk="0">
                  <a:moveTo>
                    <a:pt x="5804" y="9541"/>
                  </a:moveTo>
                  <a:cubicBezTo>
                    <a:pt x="5804" y="9541"/>
                    <a:pt x="9340" y="8907"/>
                    <a:pt x="11275" y="6539"/>
                  </a:cubicBezTo>
                  <a:cubicBezTo>
                    <a:pt x="13176" y="4204"/>
                    <a:pt x="17813" y="1168"/>
                    <a:pt x="19314" y="668"/>
                  </a:cubicBezTo>
                  <a:cubicBezTo>
                    <a:pt x="20815" y="134"/>
                    <a:pt x="23150" y="1"/>
                    <a:pt x="24017" y="768"/>
                  </a:cubicBezTo>
                  <a:cubicBezTo>
                    <a:pt x="24885" y="1502"/>
                    <a:pt x="25318" y="3336"/>
                    <a:pt x="24017" y="5471"/>
                  </a:cubicBezTo>
                  <a:cubicBezTo>
                    <a:pt x="22750" y="7640"/>
                    <a:pt x="17513" y="9641"/>
                    <a:pt x="16412" y="10608"/>
                  </a:cubicBezTo>
                  <a:cubicBezTo>
                    <a:pt x="15311" y="11576"/>
                    <a:pt x="14377" y="12243"/>
                    <a:pt x="13076" y="15112"/>
                  </a:cubicBezTo>
                  <a:cubicBezTo>
                    <a:pt x="11809" y="17914"/>
                    <a:pt x="9974" y="20449"/>
                    <a:pt x="7706" y="22517"/>
                  </a:cubicBezTo>
                  <a:cubicBezTo>
                    <a:pt x="5671" y="24352"/>
                    <a:pt x="1935" y="27454"/>
                    <a:pt x="0" y="2862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5"/>
            <p:cNvSpPr/>
            <p:nvPr/>
          </p:nvSpPr>
          <p:spPr>
            <a:xfrm>
              <a:off x="5752875" y="3378625"/>
              <a:ext cx="117600" cy="125950"/>
            </a:xfrm>
            <a:custGeom>
              <a:avLst/>
              <a:gdLst/>
              <a:ahLst/>
              <a:cxnLst/>
              <a:rect l="l" t="t" r="r" b="b"/>
              <a:pathLst>
                <a:path w="4704" h="5038" fill="none" extrusionOk="0">
                  <a:moveTo>
                    <a:pt x="4704" y="3970"/>
                  </a:moveTo>
                  <a:cubicBezTo>
                    <a:pt x="4070" y="4938"/>
                    <a:pt x="2469" y="5038"/>
                    <a:pt x="2469" y="5038"/>
                  </a:cubicBezTo>
                  <a:cubicBezTo>
                    <a:pt x="2469" y="5038"/>
                    <a:pt x="1801" y="3637"/>
                    <a:pt x="1401" y="2803"/>
                  </a:cubicBezTo>
                  <a:cubicBezTo>
                    <a:pt x="1034" y="2202"/>
                    <a:pt x="567" y="1735"/>
                    <a:pt x="0" y="1402"/>
                  </a:cubicBezTo>
                  <a:cubicBezTo>
                    <a:pt x="0" y="1402"/>
                    <a:pt x="534" y="1"/>
                    <a:pt x="160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4764650" y="4118200"/>
              <a:ext cx="569600" cy="327050"/>
            </a:xfrm>
            <a:custGeom>
              <a:avLst/>
              <a:gdLst/>
              <a:ahLst/>
              <a:cxnLst/>
              <a:rect l="l" t="t" r="r" b="b"/>
              <a:pathLst>
                <a:path w="22784" h="13082" extrusionOk="0">
                  <a:moveTo>
                    <a:pt x="11804" y="0"/>
                  </a:moveTo>
                  <a:cubicBezTo>
                    <a:pt x="8606" y="0"/>
                    <a:pt x="5416" y="352"/>
                    <a:pt x="2269" y="1040"/>
                  </a:cubicBezTo>
                  <a:lnTo>
                    <a:pt x="1" y="9179"/>
                  </a:lnTo>
                  <a:cubicBezTo>
                    <a:pt x="1" y="9179"/>
                    <a:pt x="1256" y="8975"/>
                    <a:pt x="3712" y="8975"/>
                  </a:cubicBezTo>
                  <a:cubicBezTo>
                    <a:pt x="5587" y="8975"/>
                    <a:pt x="8161" y="9094"/>
                    <a:pt x="11409" y="9513"/>
                  </a:cubicBezTo>
                  <a:cubicBezTo>
                    <a:pt x="18881" y="10480"/>
                    <a:pt x="22484" y="13082"/>
                    <a:pt x="22484" y="13082"/>
                  </a:cubicBezTo>
                  <a:lnTo>
                    <a:pt x="22784" y="4309"/>
                  </a:lnTo>
                  <a:cubicBezTo>
                    <a:pt x="22784" y="4309"/>
                    <a:pt x="21183" y="406"/>
                    <a:pt x="14311" y="72"/>
                  </a:cubicBezTo>
                  <a:cubicBezTo>
                    <a:pt x="13475" y="24"/>
                    <a:pt x="12639" y="0"/>
                    <a:pt x="1180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5"/>
            <p:cNvSpPr/>
            <p:nvPr/>
          </p:nvSpPr>
          <p:spPr>
            <a:xfrm>
              <a:off x="4482800" y="4339500"/>
              <a:ext cx="897325" cy="830450"/>
            </a:xfrm>
            <a:custGeom>
              <a:avLst/>
              <a:gdLst/>
              <a:ahLst/>
              <a:cxnLst/>
              <a:rect l="l" t="t" r="r" b="b"/>
              <a:pathLst>
                <a:path w="35893" h="33218" extrusionOk="0">
                  <a:moveTo>
                    <a:pt x="16365" y="0"/>
                  </a:moveTo>
                  <a:cubicBezTo>
                    <a:pt x="13264" y="0"/>
                    <a:pt x="11275" y="327"/>
                    <a:pt x="11275" y="327"/>
                  </a:cubicBezTo>
                  <a:lnTo>
                    <a:pt x="0" y="33217"/>
                  </a:lnTo>
                  <a:lnTo>
                    <a:pt x="34125" y="33217"/>
                  </a:lnTo>
                  <a:lnTo>
                    <a:pt x="35893" y="4997"/>
                  </a:lnTo>
                  <a:cubicBezTo>
                    <a:pt x="28911" y="812"/>
                    <a:pt x="21256" y="0"/>
                    <a:pt x="1636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5"/>
            <p:cNvSpPr/>
            <p:nvPr/>
          </p:nvSpPr>
          <p:spPr>
            <a:xfrm>
              <a:off x="7560825" y="4364375"/>
              <a:ext cx="597125" cy="333575"/>
            </a:xfrm>
            <a:custGeom>
              <a:avLst/>
              <a:gdLst/>
              <a:ahLst/>
              <a:cxnLst/>
              <a:rect l="l" t="t" r="r" b="b"/>
              <a:pathLst>
                <a:path w="23885" h="13343" extrusionOk="0">
                  <a:moveTo>
                    <a:pt x="18299" y="1"/>
                  </a:moveTo>
                  <a:cubicBezTo>
                    <a:pt x="15090" y="1"/>
                    <a:pt x="10653" y="447"/>
                    <a:pt x="7206" y="2501"/>
                  </a:cubicBezTo>
                  <a:cubicBezTo>
                    <a:pt x="1101" y="6104"/>
                    <a:pt x="0" y="10540"/>
                    <a:pt x="0" y="10540"/>
                  </a:cubicBezTo>
                  <a:lnTo>
                    <a:pt x="2502" y="13342"/>
                  </a:lnTo>
                  <a:cubicBezTo>
                    <a:pt x="2502" y="13342"/>
                    <a:pt x="5271" y="9706"/>
                    <a:pt x="10842" y="6671"/>
                  </a:cubicBezTo>
                  <a:cubicBezTo>
                    <a:pt x="15559" y="4056"/>
                    <a:pt x="21704" y="3863"/>
                    <a:pt x="23421" y="3863"/>
                  </a:cubicBezTo>
                  <a:cubicBezTo>
                    <a:pt x="23719" y="3863"/>
                    <a:pt x="23884" y="3869"/>
                    <a:pt x="23884" y="3869"/>
                  </a:cubicBezTo>
                  <a:lnTo>
                    <a:pt x="22517" y="266"/>
                  </a:lnTo>
                  <a:cubicBezTo>
                    <a:pt x="22517" y="266"/>
                    <a:pt x="20773" y="1"/>
                    <a:pt x="1829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5"/>
            <p:cNvSpPr/>
            <p:nvPr/>
          </p:nvSpPr>
          <p:spPr>
            <a:xfrm>
              <a:off x="7574175" y="4421850"/>
              <a:ext cx="1020750" cy="748100"/>
            </a:xfrm>
            <a:custGeom>
              <a:avLst/>
              <a:gdLst/>
              <a:ahLst/>
              <a:cxnLst/>
              <a:rect l="l" t="t" r="r" b="b"/>
              <a:pathLst>
                <a:path w="40830" h="29924" extrusionOk="0">
                  <a:moveTo>
                    <a:pt x="20037" y="1"/>
                  </a:moveTo>
                  <a:cubicBezTo>
                    <a:pt x="17553" y="1"/>
                    <a:pt x="14209" y="384"/>
                    <a:pt x="10574" y="1870"/>
                  </a:cubicBezTo>
                  <a:cubicBezTo>
                    <a:pt x="3069" y="4905"/>
                    <a:pt x="0" y="10743"/>
                    <a:pt x="0" y="10743"/>
                  </a:cubicBezTo>
                  <a:lnTo>
                    <a:pt x="3169" y="29923"/>
                  </a:lnTo>
                  <a:lnTo>
                    <a:pt x="40829" y="29923"/>
                  </a:lnTo>
                  <a:lnTo>
                    <a:pt x="24351" y="435"/>
                  </a:lnTo>
                  <a:cubicBezTo>
                    <a:pt x="24351" y="435"/>
                    <a:pt x="22683" y="1"/>
                    <a:pt x="20037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5"/>
            <p:cNvSpPr/>
            <p:nvPr/>
          </p:nvSpPr>
          <p:spPr>
            <a:xfrm>
              <a:off x="7611700" y="4677450"/>
              <a:ext cx="57550" cy="81800"/>
            </a:xfrm>
            <a:custGeom>
              <a:avLst/>
              <a:gdLst/>
              <a:ahLst/>
              <a:cxnLst/>
              <a:rect l="l" t="t" r="r" b="b"/>
              <a:pathLst>
                <a:path w="2302" h="3272" extrusionOk="0">
                  <a:moveTo>
                    <a:pt x="911" y="1"/>
                  </a:moveTo>
                  <a:cubicBezTo>
                    <a:pt x="863" y="1"/>
                    <a:pt x="815" y="7"/>
                    <a:pt x="767" y="18"/>
                  </a:cubicBezTo>
                  <a:cubicBezTo>
                    <a:pt x="234" y="152"/>
                    <a:pt x="0" y="952"/>
                    <a:pt x="200" y="1853"/>
                  </a:cubicBezTo>
                  <a:cubicBezTo>
                    <a:pt x="383" y="2673"/>
                    <a:pt x="897" y="3272"/>
                    <a:pt x="1390" y="3272"/>
                  </a:cubicBezTo>
                  <a:cubicBezTo>
                    <a:pt x="1439" y="3272"/>
                    <a:pt x="1487" y="3266"/>
                    <a:pt x="1535" y="3254"/>
                  </a:cubicBezTo>
                  <a:cubicBezTo>
                    <a:pt x="2068" y="3154"/>
                    <a:pt x="2302" y="2320"/>
                    <a:pt x="2102" y="1419"/>
                  </a:cubicBezTo>
                  <a:cubicBezTo>
                    <a:pt x="1889" y="599"/>
                    <a:pt x="1400" y="1"/>
                    <a:pt x="9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5"/>
            <p:cNvSpPr/>
            <p:nvPr/>
          </p:nvSpPr>
          <p:spPr>
            <a:xfrm>
              <a:off x="5267525" y="3367700"/>
              <a:ext cx="632975" cy="709800"/>
            </a:xfrm>
            <a:custGeom>
              <a:avLst/>
              <a:gdLst/>
              <a:ahLst/>
              <a:cxnLst/>
              <a:rect l="l" t="t" r="r" b="b"/>
              <a:pathLst>
                <a:path w="25319" h="28392" extrusionOk="0">
                  <a:moveTo>
                    <a:pt x="21937" y="0"/>
                  </a:moveTo>
                  <a:cubicBezTo>
                    <a:pt x="21048" y="0"/>
                    <a:pt x="20074" y="168"/>
                    <a:pt x="19314" y="438"/>
                  </a:cubicBezTo>
                  <a:cubicBezTo>
                    <a:pt x="17813" y="938"/>
                    <a:pt x="13176" y="3974"/>
                    <a:pt x="11275" y="6309"/>
                  </a:cubicBezTo>
                  <a:cubicBezTo>
                    <a:pt x="9340" y="8677"/>
                    <a:pt x="5804" y="9311"/>
                    <a:pt x="5804" y="9311"/>
                  </a:cubicBezTo>
                  <a:lnTo>
                    <a:pt x="0" y="28391"/>
                  </a:lnTo>
                  <a:cubicBezTo>
                    <a:pt x="1935" y="27224"/>
                    <a:pt x="5671" y="24122"/>
                    <a:pt x="7706" y="22287"/>
                  </a:cubicBezTo>
                  <a:cubicBezTo>
                    <a:pt x="9974" y="20219"/>
                    <a:pt x="11809" y="17684"/>
                    <a:pt x="13076" y="14882"/>
                  </a:cubicBezTo>
                  <a:cubicBezTo>
                    <a:pt x="14377" y="12013"/>
                    <a:pt x="15311" y="11346"/>
                    <a:pt x="16412" y="10378"/>
                  </a:cubicBezTo>
                  <a:cubicBezTo>
                    <a:pt x="17513" y="9411"/>
                    <a:pt x="22750" y="7410"/>
                    <a:pt x="24017" y="5241"/>
                  </a:cubicBezTo>
                  <a:cubicBezTo>
                    <a:pt x="25318" y="3106"/>
                    <a:pt x="24885" y="1272"/>
                    <a:pt x="24017" y="538"/>
                  </a:cubicBezTo>
                  <a:cubicBezTo>
                    <a:pt x="23589" y="159"/>
                    <a:pt x="22804" y="0"/>
                    <a:pt x="219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ENLACES GENIALLY by Javi Ávalos on Genially">
            <a:extLst>
              <a:ext uri="{FF2B5EF4-FFF2-40B4-BE49-F238E27FC236}">
                <a16:creationId xmlns:a16="http://schemas.microsoft.com/office/drawing/2014/main" id="{AD95FBAC-F2D7-80CC-FE78-E0BDE926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21" y="869507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95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iends GIF">
            <a:extLst>
              <a:ext uri="{FF2B5EF4-FFF2-40B4-BE49-F238E27FC236}">
                <a16:creationId xmlns:a16="http://schemas.microsoft.com/office/drawing/2014/main" id="{15B28F8F-B705-E285-BAE5-C98D8F3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19500" cy="47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5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O MODELO DE RESPONSABILIDADE</a:t>
            </a: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COMPARTILHADA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EF35E33F-941A-7EC8-0A39-C0E92CA1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440513"/>
            <a:ext cx="1169645" cy="6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581;p57">
            <a:extLst>
              <a:ext uri="{FF2B5EF4-FFF2-40B4-BE49-F238E27FC236}">
                <a16:creationId xmlns:a16="http://schemas.microsoft.com/office/drawing/2014/main" id="{0EE92934-EAC5-852F-7709-E49B70678D59}"/>
              </a:ext>
            </a:extLst>
          </p:cNvPr>
          <p:cNvSpPr/>
          <p:nvPr/>
        </p:nvSpPr>
        <p:spPr>
          <a:xfrm>
            <a:off x="4927422" y="2032965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CLOUD PÚBLICA AWS...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Existe um modelo de responsabilidade compartilhada entre usuário e provedora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1079900" y="2032257"/>
            <a:ext cx="3002750" cy="285765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1992210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DA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1079900" y="2032258"/>
            <a:ext cx="3002750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A </a:t>
            </a:r>
            <a:r>
              <a:rPr lang="pt-BR" dirty="0">
                <a:solidFill>
                  <a:srgbClr val="FFFFFF"/>
                </a:solidFill>
              </a:rPr>
              <a:t>AWS é responsável por toda a segurança de sua infraestrutura provisionada, incluindo: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D0DBF564-315B-A675-D05B-3EF5270DC9E1}"/>
              </a:ext>
            </a:extLst>
          </p:cNvPr>
          <p:cNvGrpSpPr/>
          <p:nvPr/>
        </p:nvGrpSpPr>
        <p:grpSpPr>
          <a:xfrm>
            <a:off x="1184279" y="1202706"/>
            <a:ext cx="720000" cy="720000"/>
            <a:chOff x="1003383" y="1128207"/>
            <a:chExt cx="720000" cy="720000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/>
            <p:nvPr/>
          </p:nvSpPr>
          <p:spPr>
            <a:xfrm>
              <a:off x="1003383" y="11282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id="{D7A92089-FFC0-E6FB-235C-F5E0D180D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00" y="1331081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Google Shape;950;p48">
            <a:extLst>
              <a:ext uri="{FF2B5EF4-FFF2-40B4-BE49-F238E27FC236}">
                <a16:creationId xmlns:a16="http://schemas.microsoft.com/office/drawing/2014/main" id="{E88E97DC-C446-5CC4-79DC-FB9B0E815AF4}"/>
              </a:ext>
            </a:extLst>
          </p:cNvPr>
          <p:cNvSpPr txBox="1">
            <a:spLocks/>
          </p:cNvSpPr>
          <p:nvPr/>
        </p:nvSpPr>
        <p:spPr>
          <a:xfrm flipH="1">
            <a:off x="4944322" y="2102669"/>
            <a:ext cx="2973918" cy="65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Os usuários são responsáveis sobre como os serviços são implementados e como os dados de aplicações são gerenciados:</a:t>
            </a:r>
          </a:p>
        </p:txBody>
      </p:sp>
      <p:sp>
        <p:nvSpPr>
          <p:cNvPr id="120" name="Google Shape;950;p48">
            <a:extLst>
              <a:ext uri="{FF2B5EF4-FFF2-40B4-BE49-F238E27FC236}">
                <a16:creationId xmlns:a16="http://schemas.microsoft.com/office/drawing/2014/main" id="{ED8E55DB-31AE-B427-E469-CE9B3100782E}"/>
              </a:ext>
            </a:extLst>
          </p:cNvPr>
          <p:cNvSpPr txBox="1">
            <a:spLocks/>
          </p:cNvSpPr>
          <p:nvPr/>
        </p:nvSpPr>
        <p:spPr>
          <a:xfrm flipH="1">
            <a:off x="1300691" y="3012424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Infraestrutura</a:t>
            </a:r>
            <a:r>
              <a:rPr lang="pt-BR" dirty="0">
                <a:solidFill>
                  <a:srgbClr val="FFFFFF"/>
                </a:solidFill>
              </a:rPr>
              <a:t> Global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1" name="Google Shape;950;p48">
            <a:extLst>
              <a:ext uri="{FF2B5EF4-FFF2-40B4-BE49-F238E27FC236}">
                <a16:creationId xmlns:a16="http://schemas.microsoft.com/office/drawing/2014/main" id="{CC9641DE-2E27-AB62-036A-EE6569A6A366}"/>
              </a:ext>
            </a:extLst>
          </p:cNvPr>
          <p:cNvSpPr txBox="1">
            <a:spLocks/>
          </p:cNvSpPr>
          <p:nvPr/>
        </p:nvSpPr>
        <p:spPr>
          <a:xfrm flipH="1">
            <a:off x="1300691" y="3698391"/>
            <a:ext cx="1220400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Segurança dos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DCs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2" name="Google Shape;950;p48">
            <a:extLst>
              <a:ext uri="{FF2B5EF4-FFF2-40B4-BE49-F238E27FC236}">
                <a16:creationId xmlns:a16="http://schemas.microsoft.com/office/drawing/2014/main" id="{53293AC7-8AE5-150B-22F0-201F050057DC}"/>
              </a:ext>
            </a:extLst>
          </p:cNvPr>
          <p:cNvSpPr txBox="1">
            <a:spLocks/>
          </p:cNvSpPr>
          <p:nvPr/>
        </p:nvSpPr>
        <p:spPr>
          <a:xfrm flipH="1">
            <a:off x="2682422" y="3012423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Componentes de Redes</a:t>
            </a:r>
          </a:p>
        </p:txBody>
      </p:sp>
      <p:sp>
        <p:nvSpPr>
          <p:cNvPr id="123" name="Google Shape;950;p48">
            <a:extLst>
              <a:ext uri="{FF2B5EF4-FFF2-40B4-BE49-F238E27FC236}">
                <a16:creationId xmlns:a16="http://schemas.microsoft.com/office/drawing/2014/main" id="{99E47E24-08CB-F324-7755-A25D9499394A}"/>
              </a:ext>
            </a:extLst>
          </p:cNvPr>
          <p:cNvSpPr txBox="1">
            <a:spLocks/>
          </p:cNvSpPr>
          <p:nvPr/>
        </p:nvSpPr>
        <p:spPr>
          <a:xfrm flipH="1">
            <a:off x="2683008" y="3698391"/>
            <a:ext cx="1220421" cy="55063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Serviços Gerenciados</a:t>
            </a:r>
          </a:p>
        </p:txBody>
      </p:sp>
      <p:sp>
        <p:nvSpPr>
          <p:cNvPr id="124" name="Google Shape;950;p48">
            <a:extLst>
              <a:ext uri="{FF2B5EF4-FFF2-40B4-BE49-F238E27FC236}">
                <a16:creationId xmlns:a16="http://schemas.microsoft.com/office/drawing/2014/main" id="{B987F286-C93C-A149-A907-7350470A2A7F}"/>
              </a:ext>
            </a:extLst>
          </p:cNvPr>
          <p:cNvSpPr txBox="1">
            <a:spLocks/>
          </p:cNvSpPr>
          <p:nvPr/>
        </p:nvSpPr>
        <p:spPr>
          <a:xfrm flipH="1">
            <a:off x="5114877" y="2862516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Dados de Aplicações</a:t>
            </a:r>
          </a:p>
        </p:txBody>
      </p:sp>
      <p:sp>
        <p:nvSpPr>
          <p:cNvPr id="125" name="Google Shape;950;p48">
            <a:extLst>
              <a:ext uri="{FF2B5EF4-FFF2-40B4-BE49-F238E27FC236}">
                <a16:creationId xmlns:a16="http://schemas.microsoft.com/office/drawing/2014/main" id="{7A993A05-A5AD-98B4-F02C-8908985575A9}"/>
              </a:ext>
            </a:extLst>
          </p:cNvPr>
          <p:cNvSpPr txBox="1">
            <a:spLocks/>
          </p:cNvSpPr>
          <p:nvPr/>
        </p:nvSpPr>
        <p:spPr>
          <a:xfrm flipH="1">
            <a:off x="5114877" y="3229508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Configurações de Segurança</a:t>
            </a:r>
          </a:p>
        </p:txBody>
      </p:sp>
      <p:sp>
        <p:nvSpPr>
          <p:cNvPr id="126" name="Google Shape;950;p48">
            <a:extLst>
              <a:ext uri="{FF2B5EF4-FFF2-40B4-BE49-F238E27FC236}">
                <a16:creationId xmlns:a16="http://schemas.microsoft.com/office/drawing/2014/main" id="{EF2345B5-C466-4EC7-438D-432E72CE2495}"/>
              </a:ext>
            </a:extLst>
          </p:cNvPr>
          <p:cNvSpPr txBox="1">
            <a:spLocks/>
          </p:cNvSpPr>
          <p:nvPr/>
        </p:nvSpPr>
        <p:spPr>
          <a:xfrm flipH="1">
            <a:off x="5114877" y="3596500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Patching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e IAM</a:t>
            </a:r>
            <a:endParaRPr kumimoji="0" lang="pt-BR" sz="1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7" name="Google Shape;950;p48">
            <a:extLst>
              <a:ext uri="{FF2B5EF4-FFF2-40B4-BE49-F238E27FC236}">
                <a16:creationId xmlns:a16="http://schemas.microsoft.com/office/drawing/2014/main" id="{F62B85BC-FCDC-24F4-80E7-D2AF7D1030B9}"/>
              </a:ext>
            </a:extLst>
          </p:cNvPr>
          <p:cNvSpPr txBox="1">
            <a:spLocks/>
          </p:cNvSpPr>
          <p:nvPr/>
        </p:nvSpPr>
        <p:spPr>
          <a:xfrm flipH="1">
            <a:off x="5114877" y="3963492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Tr</a:t>
            </a:r>
            <a:r>
              <a:rPr lang="pt-BR" dirty="0" err="1">
                <a:solidFill>
                  <a:srgbClr val="FFFFFF"/>
                </a:solidFill>
              </a:rPr>
              <a:t>áfego</a:t>
            </a:r>
            <a:r>
              <a:rPr lang="pt-BR" dirty="0">
                <a:solidFill>
                  <a:srgbClr val="FFFFFF"/>
                </a:solidFill>
              </a:rPr>
              <a:t> de Rede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sp>
        <p:nvSpPr>
          <p:cNvPr id="128" name="Google Shape;950;p48">
            <a:extLst>
              <a:ext uri="{FF2B5EF4-FFF2-40B4-BE49-F238E27FC236}">
                <a16:creationId xmlns:a16="http://schemas.microsoft.com/office/drawing/2014/main" id="{5DA7376C-6AF0-996B-3F23-4F22BCDA1BDA}"/>
              </a:ext>
            </a:extLst>
          </p:cNvPr>
          <p:cNvSpPr txBox="1">
            <a:spLocks/>
          </p:cNvSpPr>
          <p:nvPr/>
        </p:nvSpPr>
        <p:spPr>
          <a:xfrm flipH="1">
            <a:off x="5114877" y="4352581"/>
            <a:ext cx="2646890" cy="30347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Softwares Instalados</a:t>
            </a:r>
          </a:p>
        </p:txBody>
      </p:sp>
      <p:sp>
        <p:nvSpPr>
          <p:cNvPr id="130" name="Google Shape;950;p48">
            <a:extLst>
              <a:ext uri="{FF2B5EF4-FFF2-40B4-BE49-F238E27FC236}">
                <a16:creationId xmlns:a16="http://schemas.microsoft.com/office/drawing/2014/main" id="{66DEDB7F-BD77-BC98-C4D0-B9D8BECF361D}"/>
              </a:ext>
            </a:extLst>
          </p:cNvPr>
          <p:cNvSpPr txBox="1">
            <a:spLocks/>
          </p:cNvSpPr>
          <p:nvPr/>
        </p:nvSpPr>
        <p:spPr>
          <a:xfrm flipH="1">
            <a:off x="5752253" y="1230286"/>
            <a:ext cx="2165987" cy="60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SEGURANÇA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NA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Lato"/>
              </a:rPr>
              <a:t> NUVEM</a:t>
            </a:r>
          </a:p>
        </p:txBody>
      </p:sp>
      <p:sp>
        <p:nvSpPr>
          <p:cNvPr id="132" name="Google Shape;1415;p55">
            <a:extLst>
              <a:ext uri="{FF2B5EF4-FFF2-40B4-BE49-F238E27FC236}">
                <a16:creationId xmlns:a16="http://schemas.microsoft.com/office/drawing/2014/main" id="{0ABD817E-950D-88C8-79F5-BC57F8CFC701}"/>
              </a:ext>
            </a:extLst>
          </p:cNvPr>
          <p:cNvSpPr/>
          <p:nvPr/>
        </p:nvSpPr>
        <p:spPr>
          <a:xfrm>
            <a:off x="4944322" y="1202706"/>
            <a:ext cx="720000" cy="720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Web development ">
            <a:extLst>
              <a:ext uri="{FF2B5EF4-FFF2-40B4-BE49-F238E27FC236}">
                <a16:creationId xmlns:a16="http://schemas.microsoft.com/office/drawing/2014/main" id="{58BA7A31-7611-6282-F9B1-13397506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77" y="1343631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621242" cy="1001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PRIMEIROS PASSOS EM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CLOUD COMPUTING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275252" y="2869735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Fornecendo um primeiro contato nesta tão falada tecnologia e proporcionando um início de jornada promissor!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 QUEM É A RESPONSA?</a:t>
            </a:r>
            <a:endParaRPr lang="pt-BR" b="0" i="1" dirty="0">
              <a:solidFill>
                <a:schemeClr val="bg2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9345702-D1FE-41AB-7680-BE732440B9D3}"/>
              </a:ext>
            </a:extLst>
          </p:cNvPr>
          <p:cNvGrpSpPr/>
          <p:nvPr/>
        </p:nvGrpSpPr>
        <p:grpSpPr>
          <a:xfrm>
            <a:off x="292017" y="1088406"/>
            <a:ext cx="1822533" cy="673719"/>
            <a:chOff x="292017" y="1088406"/>
            <a:chExt cx="1822533" cy="673719"/>
          </a:xfrm>
        </p:grpSpPr>
        <p:sp>
          <p:nvSpPr>
            <p:cNvPr id="111" name="Google Shape;1415;p55">
              <a:extLst>
                <a:ext uri="{FF2B5EF4-FFF2-40B4-BE49-F238E27FC236}">
                  <a16:creationId xmlns:a16="http://schemas.microsoft.com/office/drawing/2014/main" id="{9035EEFB-EDE2-BDCF-4067-BFF2D556488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C7A742AD-6331-520C-5E3E-B6C9A4F8087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1645" y="1155519"/>
              <a:ext cx="1463277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Configuração de Firewall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6169C9E-C03C-99CF-1B58-73CB66DCEA82}"/>
              </a:ext>
            </a:extLst>
          </p:cNvPr>
          <p:cNvGrpSpPr/>
          <p:nvPr/>
        </p:nvGrpSpPr>
        <p:grpSpPr>
          <a:xfrm>
            <a:off x="2175552" y="1051211"/>
            <a:ext cx="720000" cy="720000"/>
            <a:chOff x="2175552" y="1051211"/>
            <a:chExt cx="720000" cy="720000"/>
          </a:xfrm>
        </p:grpSpPr>
        <p:sp>
          <p:nvSpPr>
            <p:cNvPr id="29" name="Google Shape;1415;p55">
              <a:extLst>
                <a:ext uri="{FF2B5EF4-FFF2-40B4-BE49-F238E27FC236}">
                  <a16:creationId xmlns:a16="http://schemas.microsoft.com/office/drawing/2014/main" id="{0A29C053-74D2-B34C-1EE0-4A9FABE6D9DA}"/>
                </a:ext>
              </a:extLst>
            </p:cNvPr>
            <p:cNvSpPr/>
            <p:nvPr/>
          </p:nvSpPr>
          <p:spPr>
            <a:xfrm>
              <a:off x="2175552" y="105121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Picture 2" descr="Web development ">
              <a:extLst>
                <a:ext uri="{FF2B5EF4-FFF2-40B4-BE49-F238E27FC236}">
                  <a16:creationId xmlns:a16="http://schemas.microsoft.com/office/drawing/2014/main" id="{2C3BD0FF-926E-D92F-B35A-8A9BF23A8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119213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34881B3-AA0F-3949-B4E4-8D16F4946021}"/>
              </a:ext>
            </a:extLst>
          </p:cNvPr>
          <p:cNvGrpSpPr/>
          <p:nvPr/>
        </p:nvGrpSpPr>
        <p:grpSpPr>
          <a:xfrm>
            <a:off x="292015" y="1929597"/>
            <a:ext cx="1822535" cy="673719"/>
            <a:chOff x="292015" y="1088406"/>
            <a:chExt cx="1822535" cy="673719"/>
          </a:xfrm>
        </p:grpSpPr>
        <p:sp>
          <p:nvSpPr>
            <p:cNvPr id="35" name="Google Shape;1415;p55">
              <a:extLst>
                <a:ext uri="{FF2B5EF4-FFF2-40B4-BE49-F238E27FC236}">
                  <a16:creationId xmlns:a16="http://schemas.microsoft.com/office/drawing/2014/main" id="{1E57E501-BA09-39A6-1A74-757D470B33F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0;p48">
              <a:extLst>
                <a:ext uri="{FF2B5EF4-FFF2-40B4-BE49-F238E27FC236}">
                  <a16:creationId xmlns:a16="http://schemas.microsoft.com/office/drawing/2014/main" id="{6F349715-3FD1-83E2-3B01-5E74A95CFB3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1AFAEF3-1D38-9A70-7C74-FFDAEC79907A}"/>
              </a:ext>
            </a:extLst>
          </p:cNvPr>
          <p:cNvGrpSpPr/>
          <p:nvPr/>
        </p:nvGrpSpPr>
        <p:grpSpPr>
          <a:xfrm>
            <a:off x="292015" y="2770788"/>
            <a:ext cx="1822535" cy="673719"/>
            <a:chOff x="292015" y="1088406"/>
            <a:chExt cx="1822535" cy="673719"/>
          </a:xfrm>
        </p:grpSpPr>
        <p:sp>
          <p:nvSpPr>
            <p:cNvPr id="40" name="Google Shape;1415;p55">
              <a:extLst>
                <a:ext uri="{FF2B5EF4-FFF2-40B4-BE49-F238E27FC236}">
                  <a16:creationId xmlns:a16="http://schemas.microsoft.com/office/drawing/2014/main" id="{6937CC7F-1C19-02DA-4407-46A21634DF63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0;p48">
              <a:extLst>
                <a:ext uri="{FF2B5EF4-FFF2-40B4-BE49-F238E27FC236}">
                  <a16:creationId xmlns:a16="http://schemas.microsoft.com/office/drawing/2014/main" id="{6C237B47-FA4B-5EE9-63C6-11FCC3DBA17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Criptografia de volumes EBS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064052B-137D-CDA7-44F5-185348F293CB}"/>
              </a:ext>
            </a:extLst>
          </p:cNvPr>
          <p:cNvGrpSpPr/>
          <p:nvPr/>
        </p:nvGrpSpPr>
        <p:grpSpPr>
          <a:xfrm>
            <a:off x="292015" y="3611978"/>
            <a:ext cx="1822535" cy="673719"/>
            <a:chOff x="292015" y="1088406"/>
            <a:chExt cx="1822535" cy="673719"/>
          </a:xfrm>
        </p:grpSpPr>
        <p:sp>
          <p:nvSpPr>
            <p:cNvPr id="44" name="Google Shape;1415;p55">
              <a:extLst>
                <a:ext uri="{FF2B5EF4-FFF2-40B4-BE49-F238E27FC236}">
                  <a16:creationId xmlns:a16="http://schemas.microsoft.com/office/drawing/2014/main" id="{7C310AC4-E93C-DC49-9957-9507456B1F06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0;p48">
              <a:extLst>
                <a:ext uri="{FF2B5EF4-FFF2-40B4-BE49-F238E27FC236}">
                  <a16:creationId xmlns:a16="http://schemas.microsoft.com/office/drawing/2014/main" id="{BC73EC57-8122-61AC-319E-7C01DF4DC95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Versões das linguagens do Lambda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7C31D63-FA6C-A900-57FF-66FB005E1F47}"/>
              </a:ext>
            </a:extLst>
          </p:cNvPr>
          <p:cNvGrpSpPr/>
          <p:nvPr/>
        </p:nvGrpSpPr>
        <p:grpSpPr>
          <a:xfrm>
            <a:off x="3244765" y="1083081"/>
            <a:ext cx="1822535" cy="673719"/>
            <a:chOff x="292015" y="1088406"/>
            <a:chExt cx="1822535" cy="673719"/>
          </a:xfrm>
        </p:grpSpPr>
        <p:sp>
          <p:nvSpPr>
            <p:cNvPr id="48" name="Google Shape;1415;p55">
              <a:extLst>
                <a:ext uri="{FF2B5EF4-FFF2-40B4-BE49-F238E27FC236}">
                  <a16:creationId xmlns:a16="http://schemas.microsoft.com/office/drawing/2014/main" id="{FF15D814-2657-F06F-F863-AEDB0CF68D5F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2BE226E9-B83F-52BF-644E-2A399EEDC27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Backups de bancos de dados RDS</a:t>
              </a:r>
            </a:p>
          </p:txBody>
        </p:sp>
      </p:grp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286F279-2A8D-D44D-A101-FE6B67DA7C04}"/>
              </a:ext>
            </a:extLst>
          </p:cNvPr>
          <p:cNvCxnSpPr/>
          <p:nvPr/>
        </p:nvCxnSpPr>
        <p:spPr>
          <a:xfrm>
            <a:off x="3105150" y="915567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02AE32F-4D44-53DE-1472-124C6A5FC6DB}"/>
              </a:ext>
            </a:extLst>
          </p:cNvPr>
          <p:cNvCxnSpPr/>
          <p:nvPr/>
        </p:nvCxnSpPr>
        <p:spPr>
          <a:xfrm>
            <a:off x="6038850" y="1036758"/>
            <a:ext cx="0" cy="339366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732CFA6-4DD1-B2BD-61F0-DB143958074C}"/>
              </a:ext>
            </a:extLst>
          </p:cNvPr>
          <p:cNvGrpSpPr/>
          <p:nvPr/>
        </p:nvGrpSpPr>
        <p:grpSpPr>
          <a:xfrm>
            <a:off x="6179183" y="1083081"/>
            <a:ext cx="1822535" cy="673719"/>
            <a:chOff x="292015" y="1088406"/>
            <a:chExt cx="1822535" cy="673719"/>
          </a:xfrm>
        </p:grpSpPr>
        <p:sp>
          <p:nvSpPr>
            <p:cNvPr id="55" name="Google Shape;1415;p55">
              <a:extLst>
                <a:ext uri="{FF2B5EF4-FFF2-40B4-BE49-F238E27FC236}">
                  <a16:creationId xmlns:a16="http://schemas.microsoft.com/office/drawing/2014/main" id="{04A2EF99-E15A-FC55-B201-B5611266F45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48">
              <a:extLst>
                <a:ext uri="{FF2B5EF4-FFF2-40B4-BE49-F238E27FC236}">
                  <a16:creationId xmlns:a16="http://schemas.microsoft.com/office/drawing/2014/main" id="{FE4B40F8-F7F1-7563-03E2-9F23692C899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Segurança física dos Data Centers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6E8EFF4-E141-5708-92D8-4E0D525F0BE4}"/>
              </a:ext>
            </a:extLst>
          </p:cNvPr>
          <p:cNvGrpSpPr/>
          <p:nvPr/>
        </p:nvGrpSpPr>
        <p:grpSpPr>
          <a:xfrm>
            <a:off x="3250206" y="1919426"/>
            <a:ext cx="1822535" cy="673719"/>
            <a:chOff x="292015" y="1088406"/>
            <a:chExt cx="1822535" cy="673719"/>
          </a:xfrm>
        </p:grpSpPr>
        <p:sp>
          <p:nvSpPr>
            <p:cNvPr id="59" name="Google Shape;1415;p55">
              <a:extLst>
                <a:ext uri="{FF2B5EF4-FFF2-40B4-BE49-F238E27FC236}">
                  <a16:creationId xmlns:a16="http://schemas.microsoft.com/office/drawing/2014/main" id="{646A377D-CD7A-EA68-1DA6-119C8744B887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0;p48">
              <a:extLst>
                <a:ext uri="{FF2B5EF4-FFF2-40B4-BE49-F238E27FC236}">
                  <a16:creationId xmlns:a16="http://schemas.microsoft.com/office/drawing/2014/main" id="{9AD03E33-471C-9F00-DCE8-A7B5DCEBCDF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Atualização do firmware nos hosts EC2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1B36B53-F627-40C3-E1F2-DBF27B01B368}"/>
              </a:ext>
            </a:extLst>
          </p:cNvPr>
          <p:cNvGrpSpPr/>
          <p:nvPr/>
        </p:nvGrpSpPr>
        <p:grpSpPr>
          <a:xfrm>
            <a:off x="3244765" y="2762774"/>
            <a:ext cx="1822535" cy="673719"/>
            <a:chOff x="292015" y="1088406"/>
            <a:chExt cx="1822535" cy="673719"/>
          </a:xfrm>
        </p:grpSpPr>
        <p:sp>
          <p:nvSpPr>
            <p:cNvPr id="63" name="Google Shape;1415;p55">
              <a:extLst>
                <a:ext uri="{FF2B5EF4-FFF2-40B4-BE49-F238E27FC236}">
                  <a16:creationId xmlns:a16="http://schemas.microsoft.com/office/drawing/2014/main" id="{0EBEC5D4-C5CA-0E9D-E902-CEE9EA24E01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A1E862C7-FEEF-CD8C-6ED9-954E8BE6D1E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Garantir criptografia dos dados “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at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i="1" u="none" strike="noStrike" kern="0" cap="none" spc="0" normalizeH="0" baseline="0" noProof="0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rest</a:t>
              </a: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”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FF4E2C3-B16C-DE51-3545-EA91DC519483}"/>
              </a:ext>
            </a:extLst>
          </p:cNvPr>
          <p:cNvGrpSpPr/>
          <p:nvPr/>
        </p:nvGrpSpPr>
        <p:grpSpPr>
          <a:xfrm>
            <a:off x="3244765" y="3599119"/>
            <a:ext cx="1822535" cy="673719"/>
            <a:chOff x="292015" y="1088406"/>
            <a:chExt cx="1822535" cy="673719"/>
          </a:xfrm>
        </p:grpSpPr>
        <p:sp>
          <p:nvSpPr>
            <p:cNvPr id="71" name="Google Shape;1415;p55">
              <a:extLst>
                <a:ext uri="{FF2B5EF4-FFF2-40B4-BE49-F238E27FC236}">
                  <a16:creationId xmlns:a16="http://schemas.microsoft.com/office/drawing/2014/main" id="{DD834BFD-12CD-DAFA-D5AF-DA3ED2421230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0;p48">
              <a:extLst>
                <a:ext uri="{FF2B5EF4-FFF2-40B4-BE49-F238E27FC236}">
                  <a16:creationId xmlns:a16="http://schemas.microsoft.com/office/drawing/2014/main" id="{C1AF37B5-1225-A463-8842-423438E63B1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Gerenciamento da infraestrutura de redes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B068EFA7-21B7-6A98-EB7C-8A277F7A7F15}"/>
              </a:ext>
            </a:extLst>
          </p:cNvPr>
          <p:cNvGrpSpPr/>
          <p:nvPr/>
        </p:nvGrpSpPr>
        <p:grpSpPr>
          <a:xfrm>
            <a:off x="6179183" y="1910340"/>
            <a:ext cx="1822535" cy="673719"/>
            <a:chOff x="292015" y="1088406"/>
            <a:chExt cx="1822535" cy="673719"/>
          </a:xfrm>
        </p:grpSpPr>
        <p:sp>
          <p:nvSpPr>
            <p:cNvPr id="79" name="Google Shape;1415;p55">
              <a:extLst>
                <a:ext uri="{FF2B5EF4-FFF2-40B4-BE49-F238E27FC236}">
                  <a16:creationId xmlns:a16="http://schemas.microsoft.com/office/drawing/2014/main" id="{BB2FF2C3-9D64-29C8-0E84-460E2D3DC02D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0;p48">
              <a:extLst>
                <a:ext uri="{FF2B5EF4-FFF2-40B4-BE49-F238E27FC236}">
                  <a16:creationId xmlns:a16="http://schemas.microsoft.com/office/drawing/2014/main" id="{745D1F45-0B39-C280-138B-FE207B09EA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SO</a:t>
              </a:r>
              <a:r>
                <a:rPr kumimoji="0" lang="pt-BR" sz="1400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 </a:t>
              </a:r>
              <a:r>
                <a:rPr kumimoji="0" lang="pt-BR" sz="140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de instâncias EC2 da aplicação</a:t>
              </a:r>
              <a:endParaRPr kumimoji="0" lang="pt-BR" sz="1400" i="1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Lato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54DB4EAE-7698-2190-3AFD-9442DE61E6B4}"/>
              </a:ext>
            </a:extLst>
          </p:cNvPr>
          <p:cNvGrpSpPr/>
          <p:nvPr/>
        </p:nvGrpSpPr>
        <p:grpSpPr>
          <a:xfrm>
            <a:off x="6178464" y="2761702"/>
            <a:ext cx="1822535" cy="673719"/>
            <a:chOff x="292015" y="1088406"/>
            <a:chExt cx="1822535" cy="673719"/>
          </a:xfrm>
        </p:grpSpPr>
        <p:sp>
          <p:nvSpPr>
            <p:cNvPr id="83" name="Google Shape;1415;p55">
              <a:extLst>
                <a:ext uri="{FF2B5EF4-FFF2-40B4-BE49-F238E27FC236}">
                  <a16:creationId xmlns:a16="http://schemas.microsoft.com/office/drawing/2014/main" id="{7BF1D886-BA4F-F27D-1296-31F28CA7D6B8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50;p48">
              <a:extLst>
                <a:ext uri="{FF2B5EF4-FFF2-40B4-BE49-F238E27FC236}">
                  <a16:creationId xmlns:a16="http://schemas.microsoft.com/office/drawing/2014/main" id="{D49E409C-4192-3E49-15F0-1F4384F0A39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Infraestrutura de execução de funções Lambda</a:t>
              </a: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FB20912F-3E37-57F6-64D7-CB4C71C575AA}"/>
              </a:ext>
            </a:extLst>
          </p:cNvPr>
          <p:cNvGrpSpPr/>
          <p:nvPr/>
        </p:nvGrpSpPr>
        <p:grpSpPr>
          <a:xfrm>
            <a:off x="6190945" y="3597355"/>
            <a:ext cx="1822535" cy="673719"/>
            <a:chOff x="292015" y="1088406"/>
            <a:chExt cx="1822535" cy="673719"/>
          </a:xfrm>
        </p:grpSpPr>
        <p:sp>
          <p:nvSpPr>
            <p:cNvPr id="87" name="Google Shape;1415;p55">
              <a:extLst>
                <a:ext uri="{FF2B5EF4-FFF2-40B4-BE49-F238E27FC236}">
                  <a16:creationId xmlns:a16="http://schemas.microsoft.com/office/drawing/2014/main" id="{6E852437-68B3-DAAA-A2F3-FC5F475029A1}"/>
                </a:ext>
              </a:extLst>
            </p:cNvPr>
            <p:cNvSpPr>
              <a:spLocks/>
            </p:cNvSpPr>
            <p:nvPr/>
          </p:nvSpPr>
          <p:spPr>
            <a:xfrm>
              <a:off x="292017" y="1088406"/>
              <a:ext cx="1822533" cy="673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50;p48">
              <a:extLst>
                <a:ext uri="{FF2B5EF4-FFF2-40B4-BE49-F238E27FC236}">
                  <a16:creationId xmlns:a16="http://schemas.microsoft.com/office/drawing/2014/main" id="{9C731A8A-5D86-AAFA-2777-18FC65F1396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92015" y="1155519"/>
              <a:ext cx="1772241" cy="539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Josefin Slab SemiBold"/>
                <a:buNone/>
                <a:tabLst/>
                <a:defRPr/>
              </a:pPr>
              <a:r>
                <a:rPr kumimoji="0" lang="pt-BR" sz="1400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sym typeface="Lato"/>
                </a:rPr>
                <a:t>Rotação de credenciais em uma aplicação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19830BC-452B-1D77-9D3A-8A97CC60AADC}"/>
              </a:ext>
            </a:extLst>
          </p:cNvPr>
          <p:cNvGrpSpPr/>
          <p:nvPr/>
        </p:nvGrpSpPr>
        <p:grpSpPr>
          <a:xfrm>
            <a:off x="2175552" y="1892402"/>
            <a:ext cx="720000" cy="720000"/>
            <a:chOff x="2175552" y="1892402"/>
            <a:chExt cx="720000" cy="720000"/>
          </a:xfrm>
        </p:grpSpPr>
        <p:sp>
          <p:nvSpPr>
            <p:cNvPr id="37" name="Google Shape;1415;p55">
              <a:extLst>
                <a:ext uri="{FF2B5EF4-FFF2-40B4-BE49-F238E27FC236}">
                  <a16:creationId xmlns:a16="http://schemas.microsoft.com/office/drawing/2014/main" id="{20C29B93-0B11-E819-6328-41849828FA2E}"/>
                </a:ext>
              </a:extLst>
            </p:cNvPr>
            <p:cNvSpPr/>
            <p:nvPr/>
          </p:nvSpPr>
          <p:spPr>
            <a:xfrm>
              <a:off x="2175552" y="1892402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Picture 12">
              <a:extLst>
                <a:ext uri="{FF2B5EF4-FFF2-40B4-BE49-F238E27FC236}">
                  <a16:creationId xmlns:a16="http://schemas.microsoft.com/office/drawing/2014/main" id="{1F598F27-FA23-5813-2C6A-666DEB2B9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679" y="211576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C24D308-4A80-8277-6108-F326F62F0995}"/>
              </a:ext>
            </a:extLst>
          </p:cNvPr>
          <p:cNvGrpSpPr/>
          <p:nvPr/>
        </p:nvGrpSpPr>
        <p:grpSpPr>
          <a:xfrm>
            <a:off x="2175552" y="2733593"/>
            <a:ext cx="720000" cy="720000"/>
            <a:chOff x="2175552" y="2733593"/>
            <a:chExt cx="720000" cy="720000"/>
          </a:xfrm>
        </p:grpSpPr>
        <p:sp>
          <p:nvSpPr>
            <p:cNvPr id="42" name="Google Shape;1415;p55">
              <a:extLst>
                <a:ext uri="{FF2B5EF4-FFF2-40B4-BE49-F238E27FC236}">
                  <a16:creationId xmlns:a16="http://schemas.microsoft.com/office/drawing/2014/main" id="{44A0B897-EE2E-1938-8FD8-3B7AD596566F}"/>
                </a:ext>
              </a:extLst>
            </p:cNvPr>
            <p:cNvSpPr/>
            <p:nvPr/>
          </p:nvSpPr>
          <p:spPr>
            <a:xfrm>
              <a:off x="2175552" y="273359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" name="Picture 2" descr="Web development ">
              <a:extLst>
                <a:ext uri="{FF2B5EF4-FFF2-40B4-BE49-F238E27FC236}">
                  <a16:creationId xmlns:a16="http://schemas.microsoft.com/office/drawing/2014/main" id="{C036CE72-7953-FCBB-8E9F-80AB6665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107" y="288857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914A53-A11D-63DD-E782-3AB933F28FC1}"/>
              </a:ext>
            </a:extLst>
          </p:cNvPr>
          <p:cNvGrpSpPr/>
          <p:nvPr/>
        </p:nvGrpSpPr>
        <p:grpSpPr>
          <a:xfrm>
            <a:off x="2175552" y="3574783"/>
            <a:ext cx="720000" cy="720000"/>
            <a:chOff x="2175552" y="3574783"/>
            <a:chExt cx="720000" cy="720000"/>
          </a:xfrm>
        </p:grpSpPr>
        <p:sp>
          <p:nvSpPr>
            <p:cNvPr id="46" name="Google Shape;1415;p55">
              <a:extLst>
                <a:ext uri="{FF2B5EF4-FFF2-40B4-BE49-F238E27FC236}">
                  <a16:creationId xmlns:a16="http://schemas.microsoft.com/office/drawing/2014/main" id="{E5FE5FAC-C94B-2441-C171-002D5DBBB5F4}"/>
                </a:ext>
              </a:extLst>
            </p:cNvPr>
            <p:cNvSpPr/>
            <p:nvPr/>
          </p:nvSpPr>
          <p:spPr>
            <a:xfrm>
              <a:off x="2175552" y="3574783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Picture 12">
              <a:extLst>
                <a:ext uri="{FF2B5EF4-FFF2-40B4-BE49-F238E27FC236}">
                  <a16:creationId xmlns:a16="http://schemas.microsoft.com/office/drawing/2014/main" id="{927FA80E-5A64-22AB-FBB2-A3538F1B0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363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09894EF-B6FF-4C6A-3DA9-948AB690B0AB}"/>
              </a:ext>
            </a:extLst>
          </p:cNvPr>
          <p:cNvGrpSpPr/>
          <p:nvPr/>
        </p:nvGrpSpPr>
        <p:grpSpPr>
          <a:xfrm>
            <a:off x="5128302" y="1045886"/>
            <a:ext cx="720000" cy="720000"/>
            <a:chOff x="5128302" y="1045886"/>
            <a:chExt cx="720000" cy="720000"/>
          </a:xfrm>
        </p:grpSpPr>
        <p:sp>
          <p:nvSpPr>
            <p:cNvPr id="50" name="Google Shape;1415;p55">
              <a:extLst>
                <a:ext uri="{FF2B5EF4-FFF2-40B4-BE49-F238E27FC236}">
                  <a16:creationId xmlns:a16="http://schemas.microsoft.com/office/drawing/2014/main" id="{2E21D963-9B5A-DE9A-DCBE-C9E671CD8E66}"/>
                </a:ext>
              </a:extLst>
            </p:cNvPr>
            <p:cNvSpPr/>
            <p:nvPr/>
          </p:nvSpPr>
          <p:spPr>
            <a:xfrm>
              <a:off x="5128302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Picture 2" descr="Web development ">
              <a:extLst>
                <a:ext uri="{FF2B5EF4-FFF2-40B4-BE49-F238E27FC236}">
                  <a16:creationId xmlns:a16="http://schemas.microsoft.com/office/drawing/2014/main" id="{0ECA7274-FAAA-8313-4070-79177FEE6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781" y="1182796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0FE87DE-D010-CB86-5EF4-7F68D9BB9B79}"/>
              </a:ext>
            </a:extLst>
          </p:cNvPr>
          <p:cNvGrpSpPr/>
          <p:nvPr/>
        </p:nvGrpSpPr>
        <p:grpSpPr>
          <a:xfrm>
            <a:off x="5133743" y="1882231"/>
            <a:ext cx="720000" cy="720000"/>
            <a:chOff x="5133743" y="1882231"/>
            <a:chExt cx="720000" cy="720000"/>
          </a:xfrm>
        </p:grpSpPr>
        <p:sp>
          <p:nvSpPr>
            <p:cNvPr id="61" name="Google Shape;1415;p55">
              <a:extLst>
                <a:ext uri="{FF2B5EF4-FFF2-40B4-BE49-F238E27FC236}">
                  <a16:creationId xmlns:a16="http://schemas.microsoft.com/office/drawing/2014/main" id="{4ED75B11-C172-E883-CB67-32A1294BFDB0}"/>
                </a:ext>
              </a:extLst>
            </p:cNvPr>
            <p:cNvSpPr/>
            <p:nvPr/>
          </p:nvSpPr>
          <p:spPr>
            <a:xfrm>
              <a:off x="5133743" y="1882231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Picture 12">
              <a:extLst>
                <a:ext uri="{FF2B5EF4-FFF2-40B4-BE49-F238E27FC236}">
                  <a16:creationId xmlns:a16="http://schemas.microsoft.com/office/drawing/2014/main" id="{FDC2D702-2BE4-736A-6FDC-CCC064548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549" y="2096712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9AEBA80-F96D-0046-D679-9C87FD353AEE}"/>
              </a:ext>
            </a:extLst>
          </p:cNvPr>
          <p:cNvGrpSpPr/>
          <p:nvPr/>
        </p:nvGrpSpPr>
        <p:grpSpPr>
          <a:xfrm>
            <a:off x="5128302" y="2725579"/>
            <a:ext cx="720000" cy="720000"/>
            <a:chOff x="5128302" y="2725579"/>
            <a:chExt cx="720000" cy="720000"/>
          </a:xfrm>
        </p:grpSpPr>
        <p:sp>
          <p:nvSpPr>
            <p:cNvPr id="65" name="Google Shape;1415;p55">
              <a:extLst>
                <a:ext uri="{FF2B5EF4-FFF2-40B4-BE49-F238E27FC236}">
                  <a16:creationId xmlns:a16="http://schemas.microsoft.com/office/drawing/2014/main" id="{C0ED7D11-EAAD-BD16-451C-54FE555B520C}"/>
                </a:ext>
              </a:extLst>
            </p:cNvPr>
            <p:cNvSpPr/>
            <p:nvPr/>
          </p:nvSpPr>
          <p:spPr>
            <a:xfrm>
              <a:off x="5128302" y="2725579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" name="Picture 2" descr="Web development ">
              <a:extLst>
                <a:ext uri="{FF2B5EF4-FFF2-40B4-BE49-F238E27FC236}">
                  <a16:creationId xmlns:a16="http://schemas.microsoft.com/office/drawing/2014/main" id="{88BB686E-43EF-38E1-5D23-4BDF8FFD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31" y="2865432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63B93F9-9971-8CE2-44FA-7459EB3DE9CD}"/>
              </a:ext>
            </a:extLst>
          </p:cNvPr>
          <p:cNvGrpSpPr/>
          <p:nvPr/>
        </p:nvGrpSpPr>
        <p:grpSpPr>
          <a:xfrm>
            <a:off x="5128302" y="3561924"/>
            <a:ext cx="720000" cy="720000"/>
            <a:chOff x="5128302" y="3561924"/>
            <a:chExt cx="720000" cy="720000"/>
          </a:xfrm>
        </p:grpSpPr>
        <p:sp>
          <p:nvSpPr>
            <p:cNvPr id="73" name="Google Shape;1415;p55">
              <a:extLst>
                <a:ext uri="{FF2B5EF4-FFF2-40B4-BE49-F238E27FC236}">
                  <a16:creationId xmlns:a16="http://schemas.microsoft.com/office/drawing/2014/main" id="{477AD78E-9AE4-E0A9-424F-21F371FF32F0}"/>
                </a:ext>
              </a:extLst>
            </p:cNvPr>
            <p:cNvSpPr/>
            <p:nvPr/>
          </p:nvSpPr>
          <p:spPr>
            <a:xfrm>
              <a:off x="5128302" y="3561924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Picture 12">
              <a:extLst>
                <a:ext uri="{FF2B5EF4-FFF2-40B4-BE49-F238E27FC236}">
                  <a16:creationId xmlns:a16="http://schemas.microsoft.com/office/drawing/2014/main" id="{8425D917-975E-4F08-BB44-20A4B545F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795" y="3779093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825F6C-6AE6-B27D-7F85-1DBBE11E3B1D}"/>
              </a:ext>
            </a:extLst>
          </p:cNvPr>
          <p:cNvGrpSpPr/>
          <p:nvPr/>
        </p:nvGrpSpPr>
        <p:grpSpPr>
          <a:xfrm>
            <a:off x="8062720" y="1045886"/>
            <a:ext cx="720000" cy="720000"/>
            <a:chOff x="8062720" y="1045886"/>
            <a:chExt cx="720000" cy="720000"/>
          </a:xfrm>
        </p:grpSpPr>
        <p:sp>
          <p:nvSpPr>
            <p:cNvPr id="57" name="Google Shape;1415;p55">
              <a:extLst>
                <a:ext uri="{FF2B5EF4-FFF2-40B4-BE49-F238E27FC236}">
                  <a16:creationId xmlns:a16="http://schemas.microsoft.com/office/drawing/2014/main" id="{0E865E2E-F884-71DA-E92C-DAF1B27A80DC}"/>
                </a:ext>
              </a:extLst>
            </p:cNvPr>
            <p:cNvSpPr/>
            <p:nvPr/>
          </p:nvSpPr>
          <p:spPr>
            <a:xfrm>
              <a:off x="8062720" y="1045886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Picture 12">
              <a:extLst>
                <a:ext uri="{FF2B5EF4-FFF2-40B4-BE49-F238E27FC236}">
                  <a16:creationId xmlns:a16="http://schemas.microsoft.com/office/drawing/2014/main" id="{A6F9230B-C20A-1E9E-3C48-167AD25A7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927" y="1250196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D08DB4E-E506-C0C8-2F26-F85F036CDBA4}"/>
              </a:ext>
            </a:extLst>
          </p:cNvPr>
          <p:cNvGrpSpPr/>
          <p:nvPr/>
        </p:nvGrpSpPr>
        <p:grpSpPr>
          <a:xfrm>
            <a:off x="8062720" y="1873145"/>
            <a:ext cx="720000" cy="720000"/>
            <a:chOff x="8062720" y="1873145"/>
            <a:chExt cx="720000" cy="720000"/>
          </a:xfrm>
        </p:grpSpPr>
        <p:sp>
          <p:nvSpPr>
            <p:cNvPr id="81" name="Google Shape;1415;p55">
              <a:extLst>
                <a:ext uri="{FF2B5EF4-FFF2-40B4-BE49-F238E27FC236}">
                  <a16:creationId xmlns:a16="http://schemas.microsoft.com/office/drawing/2014/main" id="{5A8FF061-8C63-E188-0613-EBF486C3EDFF}"/>
                </a:ext>
              </a:extLst>
            </p:cNvPr>
            <p:cNvSpPr/>
            <p:nvPr/>
          </p:nvSpPr>
          <p:spPr>
            <a:xfrm>
              <a:off x="8062720" y="1873145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" name="Picture 2" descr="Web development ">
              <a:extLst>
                <a:ext uri="{FF2B5EF4-FFF2-40B4-BE49-F238E27FC236}">
                  <a16:creationId xmlns:a16="http://schemas.microsoft.com/office/drawing/2014/main" id="{24A8E955-A5D7-24E2-099C-C34343124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407" y="2020677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43CB9B5-2A84-7ACD-C8E8-6A0D893298A9}"/>
              </a:ext>
            </a:extLst>
          </p:cNvPr>
          <p:cNvGrpSpPr/>
          <p:nvPr/>
        </p:nvGrpSpPr>
        <p:grpSpPr>
          <a:xfrm>
            <a:off x="8062001" y="2724507"/>
            <a:ext cx="720000" cy="720000"/>
            <a:chOff x="8062001" y="2724507"/>
            <a:chExt cx="720000" cy="720000"/>
          </a:xfrm>
        </p:grpSpPr>
        <p:sp>
          <p:nvSpPr>
            <p:cNvPr id="85" name="Google Shape;1415;p55">
              <a:extLst>
                <a:ext uri="{FF2B5EF4-FFF2-40B4-BE49-F238E27FC236}">
                  <a16:creationId xmlns:a16="http://schemas.microsoft.com/office/drawing/2014/main" id="{F2BF21E5-26CF-32A1-D029-73BE830AD413}"/>
                </a:ext>
              </a:extLst>
            </p:cNvPr>
            <p:cNvSpPr/>
            <p:nvPr/>
          </p:nvSpPr>
          <p:spPr>
            <a:xfrm>
              <a:off x="8062001" y="2724507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" name="Picture 12">
              <a:extLst>
                <a:ext uri="{FF2B5EF4-FFF2-40B4-BE49-F238E27FC236}">
                  <a16:creationId xmlns:a16="http://schemas.microsoft.com/office/drawing/2014/main" id="{B58F96E8-644E-1FAE-3BB1-2A24F8EB2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99" y="2962665"/>
              <a:ext cx="566966" cy="33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1335703-5565-53F2-D270-321AE10A12C6}"/>
              </a:ext>
            </a:extLst>
          </p:cNvPr>
          <p:cNvGrpSpPr/>
          <p:nvPr/>
        </p:nvGrpSpPr>
        <p:grpSpPr>
          <a:xfrm>
            <a:off x="8074482" y="3560160"/>
            <a:ext cx="720000" cy="720000"/>
            <a:chOff x="8074482" y="3560160"/>
            <a:chExt cx="720000" cy="720000"/>
          </a:xfrm>
        </p:grpSpPr>
        <p:sp>
          <p:nvSpPr>
            <p:cNvPr id="89" name="Google Shape;1415;p55">
              <a:extLst>
                <a:ext uri="{FF2B5EF4-FFF2-40B4-BE49-F238E27FC236}">
                  <a16:creationId xmlns:a16="http://schemas.microsoft.com/office/drawing/2014/main" id="{03AD729C-9BEE-0687-D8EA-C73C51770EBB}"/>
                </a:ext>
              </a:extLst>
            </p:cNvPr>
            <p:cNvSpPr/>
            <p:nvPr/>
          </p:nvSpPr>
          <p:spPr>
            <a:xfrm>
              <a:off x="8074482" y="3560160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Picture 2" descr="Web development ">
              <a:extLst>
                <a:ext uri="{FF2B5EF4-FFF2-40B4-BE49-F238E27FC236}">
                  <a16:creationId xmlns:a16="http://schemas.microsoft.com/office/drawing/2014/main" id="{56265397-6C68-12A3-AD1B-48327B583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013" y="3701085"/>
              <a:ext cx="438150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76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182456"/>
            <a:ext cx="4043499" cy="1569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E </a:t>
            </a: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QUANTO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FICA TODA ESSA BRINCADEIRA?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9360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Gerenciando permissões em uma utilização segura da nuvem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AWS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IAM</a:t>
            </a:r>
            <a:b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IDENTITY AND ACCESS MANAGEMENT</a:t>
            </a:r>
            <a:endParaRPr b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6" cy="2866579"/>
            <a:chOff x="565000" y="1402775"/>
            <a:chExt cx="3386881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72F92B-AC8D-BF90-9D94-F63B26E2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98" y="2691160"/>
            <a:ext cx="560285" cy="90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9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AFD3BD7C-C3DE-F6C7-1102-B4A2BA71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22" y="1580255"/>
            <a:ext cx="2004286" cy="20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4" name="Picture 10">
            <a:extLst>
              <a:ext uri="{FF2B5EF4-FFF2-40B4-BE49-F238E27FC236}">
                <a16:creationId xmlns:a16="http://schemas.microsoft.com/office/drawing/2014/main" id="{4CF682D9-CE09-D09B-739E-D9013D8A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58" y="210654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C7EE87A-AEF4-F35D-35D1-B1B35AC52E4C}"/>
              </a:ext>
            </a:extLst>
          </p:cNvPr>
          <p:cNvGrpSpPr/>
          <p:nvPr/>
        </p:nvGrpSpPr>
        <p:grpSpPr>
          <a:xfrm>
            <a:off x="366259" y="2135124"/>
            <a:ext cx="1086889" cy="1220832"/>
            <a:chOff x="513188" y="1710934"/>
            <a:chExt cx="1086889" cy="1220832"/>
          </a:xfrm>
        </p:grpSpPr>
        <p:pic>
          <p:nvPicPr>
            <p:cNvPr id="100" name="Picture 6">
              <a:extLst>
                <a:ext uri="{FF2B5EF4-FFF2-40B4-BE49-F238E27FC236}">
                  <a16:creationId xmlns:a16="http://schemas.microsoft.com/office/drawing/2014/main" id="{453DD2D3-9438-1BF0-8487-AB7242842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40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Google Shape;847;p44">
              <a:extLst>
                <a:ext uri="{FF2B5EF4-FFF2-40B4-BE49-F238E27FC236}">
                  <a16:creationId xmlns:a16="http://schemas.microsoft.com/office/drawing/2014/main" id="{B97E5F64-81DE-2DEE-0806-715F7B9F9952}"/>
                </a:ext>
              </a:extLst>
            </p:cNvPr>
            <p:cNvSpPr txBox="1">
              <a:spLocks/>
            </p:cNvSpPr>
            <p:nvPr/>
          </p:nvSpPr>
          <p:spPr>
            <a:xfrm>
              <a:off x="513188" y="2494845"/>
              <a:ext cx="1086889" cy="43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Management Console</a:t>
              </a:r>
            </a:p>
          </p:txBody>
        </p:sp>
      </p:grpSp>
      <p:sp>
        <p:nvSpPr>
          <p:cNvPr id="107" name="Google Shape;847;p44">
            <a:extLst>
              <a:ext uri="{FF2B5EF4-FFF2-40B4-BE49-F238E27FC236}">
                <a16:creationId xmlns:a16="http://schemas.microsoft.com/office/drawing/2014/main" id="{50896F94-8410-FF99-0B96-1AE0AAC851D5}"/>
              </a:ext>
            </a:extLst>
          </p:cNvPr>
          <p:cNvSpPr txBox="1">
            <a:spLocks/>
          </p:cNvSpPr>
          <p:nvPr/>
        </p:nvSpPr>
        <p:spPr>
          <a:xfrm>
            <a:off x="2124598" y="2949259"/>
            <a:ext cx="942925" cy="38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e APIs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102AE73-F49A-E711-22CC-3A45FC7A12B8}"/>
              </a:ext>
            </a:extLst>
          </p:cNvPr>
          <p:cNvGrpSpPr/>
          <p:nvPr/>
        </p:nvGrpSpPr>
        <p:grpSpPr>
          <a:xfrm>
            <a:off x="1230187" y="2135125"/>
            <a:ext cx="1086889" cy="1220831"/>
            <a:chOff x="1699093" y="1710934"/>
            <a:chExt cx="1086889" cy="1220831"/>
          </a:xfrm>
        </p:grpSpPr>
        <p:pic>
          <p:nvPicPr>
            <p:cNvPr id="103" name="Picture 8">
              <a:extLst>
                <a:ext uri="{FF2B5EF4-FFF2-40B4-BE49-F238E27FC236}">
                  <a16:creationId xmlns:a16="http://schemas.microsoft.com/office/drawing/2014/main" id="{AD2D5362-3D02-2E5D-1BA1-A2720FC5B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051" y="1710934"/>
              <a:ext cx="942975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Google Shape;847;p44">
              <a:extLst>
                <a:ext uri="{FF2B5EF4-FFF2-40B4-BE49-F238E27FC236}">
                  <a16:creationId xmlns:a16="http://schemas.microsoft.com/office/drawing/2014/main" id="{63205BC3-7ED6-529C-AA7D-70C842FAFBFD}"/>
                </a:ext>
              </a:extLst>
            </p:cNvPr>
            <p:cNvSpPr txBox="1">
              <a:spLocks/>
            </p:cNvSpPr>
            <p:nvPr/>
          </p:nvSpPr>
          <p:spPr>
            <a:xfrm>
              <a:off x="1699093" y="2571750"/>
              <a:ext cx="1086889" cy="36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Font typeface="Josefin Slab SemiBold"/>
                <a:buNone/>
              </a:pPr>
              <a:r>
                <a:rPr lang="pt-BR" sz="1000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AWS CLI</a:t>
              </a:r>
            </a:p>
          </p:txBody>
        </p:sp>
      </p:grpSp>
      <p:pic>
        <p:nvPicPr>
          <p:cNvPr id="21" name="Gráfico 20" descr="Seta Reta">
            <a:extLst>
              <a:ext uri="{FF2B5EF4-FFF2-40B4-BE49-F238E27FC236}">
                <a16:creationId xmlns:a16="http://schemas.microsoft.com/office/drawing/2014/main" id="{5B5FE159-3730-780B-F230-7CE87668A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962605" y="2362307"/>
            <a:ext cx="507955" cy="507955"/>
          </a:xfrm>
          <a:prstGeom prst="rect">
            <a:avLst/>
          </a:prstGeom>
        </p:spPr>
      </p:pic>
      <p:pic>
        <p:nvPicPr>
          <p:cNvPr id="112" name="Picture 2" descr="Unidade Explore Cloud Compute with AWS | Salesforce Trailhead">
            <a:extLst>
              <a:ext uri="{FF2B5EF4-FFF2-40B4-BE49-F238E27FC236}">
                <a16:creationId xmlns:a16="http://schemas.microsoft.com/office/drawing/2014/main" id="{509D3A22-1E94-535B-CDFB-7E675E0E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10" y="1651212"/>
            <a:ext cx="763011" cy="76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>
            <a:extLst>
              <a:ext uri="{FF2B5EF4-FFF2-40B4-BE49-F238E27FC236}">
                <a16:creationId xmlns:a16="http://schemas.microsoft.com/office/drawing/2014/main" id="{66803BF3-18BC-C416-16E3-9E9FC2D1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32" y="156200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2">
            <a:extLst>
              <a:ext uri="{FF2B5EF4-FFF2-40B4-BE49-F238E27FC236}">
                <a16:creationId xmlns:a16="http://schemas.microsoft.com/office/drawing/2014/main" id="{C9DC5A84-D9ED-F934-A1CA-0C87EBCE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295" y="1565432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4">
            <a:extLst>
              <a:ext uri="{FF2B5EF4-FFF2-40B4-BE49-F238E27FC236}">
                <a16:creationId xmlns:a16="http://schemas.microsoft.com/office/drawing/2014/main" id="{355178C6-916C-9DD9-2445-D22E70CD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47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6">
            <a:extLst>
              <a:ext uri="{FF2B5EF4-FFF2-40B4-BE49-F238E27FC236}">
                <a16:creationId xmlns:a16="http://schemas.microsoft.com/office/drawing/2014/main" id="{B7446FD0-610C-D8A3-E0C7-81EFF3D95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1" y="2646169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8">
            <a:extLst>
              <a:ext uri="{FF2B5EF4-FFF2-40B4-BE49-F238E27FC236}">
                <a16:creationId xmlns:a16="http://schemas.microsoft.com/office/drawing/2014/main" id="{5FF3529E-25DE-E062-4ED2-2599C9AA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32" y="2646169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847;p44">
            <a:extLst>
              <a:ext uri="{FF2B5EF4-FFF2-40B4-BE49-F238E27FC236}">
                <a16:creationId xmlns:a16="http://schemas.microsoft.com/office/drawing/2014/main" id="{93832629-EC05-0AAB-519C-96202AA27999}"/>
              </a:ext>
            </a:extLst>
          </p:cNvPr>
          <p:cNvSpPr txBox="1">
            <a:spLocks/>
          </p:cNvSpPr>
          <p:nvPr/>
        </p:nvSpPr>
        <p:spPr>
          <a:xfrm>
            <a:off x="6225310" y="2359398"/>
            <a:ext cx="763012" cy="36001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EC2</a:t>
            </a:r>
          </a:p>
        </p:txBody>
      </p:sp>
      <p:pic>
        <p:nvPicPr>
          <p:cNvPr id="120" name="Gráfico 119" descr="Seta Reta">
            <a:extLst>
              <a:ext uri="{FF2B5EF4-FFF2-40B4-BE49-F238E27FC236}">
                <a16:creationId xmlns:a16="http://schemas.microsoft.com/office/drawing/2014/main" id="{4AC1EF07-0F5A-07AA-B74B-AD26A4CED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607110" y="2359398"/>
            <a:ext cx="507955" cy="50795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4A6601-61FF-E17D-E103-A7EF5245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38" y="3700680"/>
            <a:ext cx="562903" cy="9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9EDF62-5CC9-DB31-570E-DE132FD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00" y="3893574"/>
            <a:ext cx="708361" cy="7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8048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IAM 101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97" name="Google Shape;950;p48">
            <a:extLst>
              <a:ext uri="{FF2B5EF4-FFF2-40B4-BE49-F238E27FC236}">
                <a16:creationId xmlns:a16="http://schemas.microsoft.com/office/drawing/2014/main" id="{FE74CAB2-E5C2-D8DE-36E9-738EF0F40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6466508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Gerenciando identidade e acessos à contas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B98DE6-5BBF-AE79-9F50-68EB4F64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66" y="1291462"/>
            <a:ext cx="5541598" cy="320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950;p48">
            <a:extLst>
              <a:ext uri="{FF2B5EF4-FFF2-40B4-BE49-F238E27FC236}">
                <a16:creationId xmlns:a16="http://schemas.microsoft.com/office/drawing/2014/main" id="{FFD14D7B-AECF-3733-CAF7-A367B51DEF65}"/>
              </a:ext>
            </a:extLst>
          </p:cNvPr>
          <p:cNvSpPr txBox="1">
            <a:spLocks/>
          </p:cNvSpPr>
          <p:nvPr/>
        </p:nvSpPr>
        <p:spPr>
          <a:xfrm flipH="1">
            <a:off x="435429" y="1401097"/>
            <a:ext cx="2511176" cy="27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Em uma visão holística, uma conta AWS é composta por elementos capazes de gerenciar </a:t>
            </a:r>
            <a:r>
              <a:rPr lang="pt-BR" b="1" dirty="0">
                <a:solidFill>
                  <a:srgbClr val="EB9B19"/>
                </a:solidFill>
              </a:rPr>
              <a:t>quem</a:t>
            </a:r>
            <a:r>
              <a:rPr lang="pt-BR" dirty="0"/>
              <a:t> está acessando os recursos e </a:t>
            </a:r>
            <a:r>
              <a:rPr lang="pt-BR" b="1" dirty="0">
                <a:solidFill>
                  <a:srgbClr val="EB9B19"/>
                </a:solidFill>
              </a:rPr>
              <a:t>o que</a:t>
            </a:r>
            <a:r>
              <a:rPr lang="pt-BR" dirty="0">
                <a:solidFill>
                  <a:srgbClr val="EB9B19"/>
                </a:solidFill>
              </a:rPr>
              <a:t> </a:t>
            </a:r>
            <a:r>
              <a:rPr lang="pt-BR" dirty="0"/>
              <a:t>este usuário pode fazer.</a:t>
            </a:r>
          </a:p>
          <a:p>
            <a:pPr marL="0" indent="0">
              <a:buFont typeface="Josefin Slab SemiBold"/>
              <a:buNone/>
            </a:pPr>
            <a:endParaRPr lang="pt-BR" dirty="0"/>
          </a:p>
          <a:p>
            <a:pPr marL="0" indent="0">
              <a:buFont typeface="Josefin Slab SemiBold"/>
              <a:buNone/>
            </a:pPr>
            <a:r>
              <a:rPr lang="pt-BR" dirty="0"/>
              <a:t>Na AWS, todas as operações são chamadas de API. As políticas de acesso são designadas à usuários, grupos e </a:t>
            </a:r>
            <a:r>
              <a:rPr lang="pt-BR" i="1" dirty="0"/>
              <a:t>roles</a:t>
            </a:r>
            <a:r>
              <a:rPr lang="pt-BR" dirty="0"/>
              <a:t> para designar as chamadas permitidas dentro do cenário de operação dos serviços.</a:t>
            </a:r>
          </a:p>
        </p:txBody>
      </p:sp>
    </p:spTree>
    <p:extLst>
      <p:ext uri="{BB962C8B-B14F-4D97-AF65-F5344CB8AC3E}">
        <p14:creationId xmlns:p14="http://schemas.microsoft.com/office/powerpoint/2010/main" val="1889070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DICIONÁRIO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Definindo os principais elementos responsáveis pelo gerenciamento de acessos na AWS</a:t>
            </a:r>
          </a:p>
        </p:txBody>
      </p:sp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1251960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USUÁRIO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083855"/>
            <a:ext cx="2920496" cy="95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 principal de uso de recursos na AWS. Um usuário pode ser um desenvolvedor, um PM, um engenheiro, um arquiteto ou qualquer um que esteja acessando a AWS, seja via console ou programaticamente.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78462"/>
            <a:ext cx="319696" cy="319696"/>
          </a:xfrm>
          <a:prstGeom prst="rect">
            <a:avLst/>
          </a:prstGeom>
        </p:spPr>
      </p:pic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13290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GRUPO</a:t>
            </a:r>
            <a:endParaRPr lang="pt-BR" sz="12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76558" y="1963005"/>
            <a:ext cx="3002998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Aloca múltiplos usuários com acessos idênticos. Por exemplo, um grupo de engenheiros poderia ter acessos a um determinado conjunto de serviços. Todos os usuários deste grupo compartilhariam das mesmas políticas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59408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1990519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2955612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POLÍTICA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</a:t>
            </a:r>
            <a:r>
              <a:rPr lang="pt-BR" sz="1200" dirty="0" err="1">
                <a:solidFill>
                  <a:schemeClr val="bg1"/>
                </a:solidFill>
                <a:ea typeface="Segoe UI Black" panose="020B0A02040204020203" pitchFamily="34" charset="0"/>
              </a:rPr>
              <a:t>policy</a:t>
            </a:r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2829668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Elementos escritos em formato JSON que definem e configuram todas as ações possíveis a serem designadas para um usuário, um grupo ou uma função (role) na AWS. Existem dois tipos: </a:t>
            </a:r>
            <a:r>
              <a:rPr lang="pt-BR" sz="1000" i="1" dirty="0"/>
              <a:t>AWS </a:t>
            </a:r>
            <a:r>
              <a:rPr lang="pt-BR" sz="1000" i="1" dirty="0" err="1"/>
              <a:t>Managed</a:t>
            </a:r>
            <a:r>
              <a:rPr lang="pt-BR" sz="1000" i="1" dirty="0"/>
              <a:t> </a:t>
            </a:r>
            <a:r>
              <a:rPr lang="pt-BR" sz="1000" dirty="0"/>
              <a:t>e </a:t>
            </a:r>
            <a:r>
              <a:rPr lang="pt-BR" sz="1000" i="1" dirty="0" err="1"/>
              <a:t>Customer</a:t>
            </a:r>
            <a:r>
              <a:rPr lang="pt-BR" sz="1000" i="1" dirty="0"/>
              <a:t> </a:t>
            </a:r>
            <a:r>
              <a:rPr lang="pt-BR" sz="1000" i="1" dirty="0" err="1"/>
              <a:t>Managed</a:t>
            </a:r>
            <a:r>
              <a:rPr lang="pt-BR" sz="1000" i="1" dirty="0"/>
              <a:t>.</a:t>
            </a:r>
            <a:endParaRPr lang="pt-BR" sz="1000" dirty="0"/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120214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2851325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581;p57">
            <a:extLst>
              <a:ext uri="{FF2B5EF4-FFF2-40B4-BE49-F238E27FC236}">
                <a16:creationId xmlns:a16="http://schemas.microsoft.com/office/drawing/2014/main" id="{FD11AC3E-D2BE-E204-7A31-618C49F38BF4}"/>
              </a:ext>
            </a:extLst>
          </p:cNvPr>
          <p:cNvSpPr/>
          <p:nvPr/>
        </p:nvSpPr>
        <p:spPr>
          <a:xfrm>
            <a:off x="5288891" y="1177433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ROOT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7" name="Google Shape;1581;p57">
            <a:extLst>
              <a:ext uri="{FF2B5EF4-FFF2-40B4-BE49-F238E27FC236}">
                <a16:creationId xmlns:a16="http://schemas.microsoft.com/office/drawing/2014/main" id="{4ABBFEDC-AC88-0AF3-EEB8-7A4C8790544E}"/>
              </a:ext>
            </a:extLst>
          </p:cNvPr>
          <p:cNvSpPr/>
          <p:nvPr/>
        </p:nvSpPr>
        <p:spPr>
          <a:xfrm>
            <a:off x="6916993" y="1180971"/>
            <a:ext cx="1562886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INDIVIDUAL USER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39" name="Google Shape;950;p48">
            <a:extLst>
              <a:ext uri="{FF2B5EF4-FFF2-40B4-BE49-F238E27FC236}">
                <a16:creationId xmlns:a16="http://schemas.microsoft.com/office/drawing/2014/main" id="{556EC75C-FB4B-BFDB-483C-6F188AFF72D8}"/>
              </a:ext>
            </a:extLst>
          </p:cNvPr>
          <p:cNvSpPr txBox="1">
            <a:spLocks/>
          </p:cNvSpPr>
          <p:nvPr/>
        </p:nvSpPr>
        <p:spPr>
          <a:xfrm flipH="1">
            <a:off x="5288654" y="1373083"/>
            <a:ext cx="1480857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raiz com permissões totais em uma conta AWS</a:t>
            </a:r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747D1C8F-3B82-697B-1A45-5E556691DE91}"/>
              </a:ext>
            </a:extLst>
          </p:cNvPr>
          <p:cNvSpPr txBox="1">
            <a:spLocks/>
          </p:cNvSpPr>
          <p:nvPr/>
        </p:nvSpPr>
        <p:spPr>
          <a:xfrm flipH="1">
            <a:off x="6916993" y="1388882"/>
            <a:ext cx="1540723" cy="61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000" dirty="0"/>
              <a:t>Usuário nominal criado de acordo com um conjunto de permissões</a:t>
            </a:r>
          </a:p>
        </p:txBody>
      </p:sp>
      <p:sp>
        <p:nvSpPr>
          <p:cNvPr id="41" name="Google Shape;938;p47">
            <a:extLst>
              <a:ext uri="{FF2B5EF4-FFF2-40B4-BE49-F238E27FC236}">
                <a16:creationId xmlns:a16="http://schemas.microsoft.com/office/drawing/2014/main" id="{B63C301C-B3BF-9A72-2FB9-A3A4B319569B}"/>
              </a:ext>
            </a:extLst>
          </p:cNvPr>
          <p:cNvSpPr txBox="1">
            <a:spLocks/>
          </p:cNvSpPr>
          <p:nvPr/>
        </p:nvSpPr>
        <p:spPr>
          <a:xfrm>
            <a:off x="-289560" y="3821294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FUNÇÃO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(ou role)</a:t>
            </a:r>
          </a:p>
        </p:txBody>
      </p:sp>
      <p:sp>
        <p:nvSpPr>
          <p:cNvPr id="42" name="Google Shape;950;p48">
            <a:extLst>
              <a:ext uri="{FF2B5EF4-FFF2-40B4-BE49-F238E27FC236}">
                <a16:creationId xmlns:a16="http://schemas.microsoft.com/office/drawing/2014/main" id="{DCD39D97-2C2D-61B0-8610-925EE334DF94}"/>
              </a:ext>
            </a:extLst>
          </p:cNvPr>
          <p:cNvSpPr txBox="1">
            <a:spLocks/>
          </p:cNvSpPr>
          <p:nvPr/>
        </p:nvSpPr>
        <p:spPr>
          <a:xfrm flipH="1">
            <a:off x="1887284" y="3728898"/>
            <a:ext cx="2920496" cy="9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Definem permissões e acessos e são temporariamente assumidas por usuários ou serviços. Uma </a:t>
            </a:r>
            <a:r>
              <a:rPr lang="pt-BR" sz="1000" i="1" dirty="0"/>
              <a:t>role</a:t>
            </a:r>
            <a:r>
              <a:rPr lang="pt-BR" sz="1000" dirty="0"/>
              <a:t> permite que uma instância EC2 consulte um objeto no S3 sem a necessidade de fornecer credenciais</a:t>
            </a:r>
          </a:p>
        </p:txBody>
      </p:sp>
      <p:pic>
        <p:nvPicPr>
          <p:cNvPr id="43" name="Gráfico 42" descr="Setas de divisa">
            <a:extLst>
              <a:ext uri="{FF2B5EF4-FFF2-40B4-BE49-F238E27FC236}">
                <a16:creationId xmlns:a16="http://schemas.microsoft.com/office/drawing/2014/main" id="{2F5A21AC-C50D-B956-64D7-5C90B863B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828" y="4016019"/>
            <a:ext cx="319696" cy="319696"/>
          </a:xfrm>
          <a:prstGeom prst="rect">
            <a:avLst/>
          </a:prstGeom>
        </p:spPr>
      </p:pic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4E2445DE-F0E0-00F5-26E4-4B8894C8F5B8}"/>
              </a:ext>
            </a:extLst>
          </p:cNvPr>
          <p:cNvCxnSpPr>
            <a:cxnSpLocks/>
          </p:cNvCxnSpPr>
          <p:nvPr/>
        </p:nvCxnSpPr>
        <p:spPr>
          <a:xfrm>
            <a:off x="1973096" y="374713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C1CA3BE6-5E49-8A7A-59C8-7532EFDEC203}"/>
              </a:ext>
            </a:extLst>
          </p:cNvPr>
          <p:cNvCxnSpPr>
            <a:cxnSpLocks/>
          </p:cNvCxnSpPr>
          <p:nvPr/>
        </p:nvCxnSpPr>
        <p:spPr>
          <a:xfrm>
            <a:off x="1973096" y="460793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2CDEF82-E4B4-9E4E-90BF-14C64ED91B8F}"/>
              </a:ext>
            </a:extLst>
          </p:cNvPr>
          <p:cNvSpPr txBox="1"/>
          <p:nvPr/>
        </p:nvSpPr>
        <p:spPr>
          <a:xfrm>
            <a:off x="5445159" y="2867124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“Effect":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“Allow"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“Action":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“s3:GetObject"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“Resource":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“&lt;</a:t>
            </a:r>
            <a:r>
              <a:rPr lang="en-US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&gt;"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6027EB-C3DC-741A-F102-0AD7558DE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155" y="2068051"/>
            <a:ext cx="3142724" cy="7170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CFAAEA-28BA-C108-677D-5E2727595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076"/>
          <a:stretch/>
        </p:blipFill>
        <p:spPr>
          <a:xfrm>
            <a:off x="5337155" y="3785437"/>
            <a:ext cx="3202161" cy="7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POLÍTICAS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F42075B-9067-9183-8C54-C0586DA5C446}"/>
              </a:ext>
            </a:extLst>
          </p:cNvPr>
          <p:cNvSpPr txBox="1"/>
          <p:nvPr/>
        </p:nvSpPr>
        <p:spPr>
          <a:xfrm>
            <a:off x="515640" y="1631519"/>
            <a:ext cx="60892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"Sid": "S3GetCSVObject",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": "s3:GetObject",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": "arn:aws:s3:::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-experts/input/*"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6818550" y="1558328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Apenas uma forma de nomear o bloco de permissões definido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6855420" y="1355954"/>
            <a:ext cx="902231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4EA706AF-03EA-0A8F-668A-4E42C262ABAD}"/>
              </a:ext>
            </a:extLst>
          </p:cNvPr>
          <p:cNvSpPr txBox="1">
            <a:spLocks/>
          </p:cNvSpPr>
          <p:nvPr/>
        </p:nvSpPr>
        <p:spPr>
          <a:xfrm flipH="1">
            <a:off x="6818550" y="2257770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Efeito de permissão (</a:t>
            </a:r>
            <a:r>
              <a:rPr lang="pt-BR" sz="1000" i="1" dirty="0" err="1"/>
              <a:t>Allow</a:t>
            </a:r>
            <a:r>
              <a:rPr lang="pt-BR" sz="1000" dirty="0"/>
              <a:t>) ou negação (</a:t>
            </a:r>
            <a:r>
              <a:rPr lang="pt-BR" sz="1000" i="1" dirty="0" err="1"/>
              <a:t>Deny</a:t>
            </a:r>
            <a:r>
              <a:rPr lang="pt-BR" sz="1000" dirty="0"/>
              <a:t>) da chamada</a:t>
            </a:r>
          </a:p>
        </p:txBody>
      </p:sp>
      <p:sp>
        <p:nvSpPr>
          <p:cNvPr id="51" name="Google Shape;1581;p57">
            <a:extLst>
              <a:ext uri="{FF2B5EF4-FFF2-40B4-BE49-F238E27FC236}">
                <a16:creationId xmlns:a16="http://schemas.microsoft.com/office/drawing/2014/main" id="{DB8CD8EA-B38C-5804-E689-3859196FF97D}"/>
              </a:ext>
            </a:extLst>
          </p:cNvPr>
          <p:cNvSpPr/>
          <p:nvPr/>
        </p:nvSpPr>
        <p:spPr>
          <a:xfrm>
            <a:off x="6855420" y="2055397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EFFECT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A1DF897E-13DC-9E2E-F1AB-CC439A024669}"/>
              </a:ext>
            </a:extLst>
          </p:cNvPr>
          <p:cNvSpPr txBox="1">
            <a:spLocks/>
          </p:cNvSpPr>
          <p:nvPr/>
        </p:nvSpPr>
        <p:spPr>
          <a:xfrm flipH="1">
            <a:off x="6818550" y="2957212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Chamada de API que será permitida ou negada na política</a:t>
            </a:r>
          </a:p>
        </p:txBody>
      </p:sp>
      <p:sp>
        <p:nvSpPr>
          <p:cNvPr id="53" name="Google Shape;1581;p57">
            <a:extLst>
              <a:ext uri="{FF2B5EF4-FFF2-40B4-BE49-F238E27FC236}">
                <a16:creationId xmlns:a16="http://schemas.microsoft.com/office/drawing/2014/main" id="{48CEFE01-AF37-6A81-6205-8C9DD7D75FF3}"/>
              </a:ext>
            </a:extLst>
          </p:cNvPr>
          <p:cNvSpPr/>
          <p:nvPr/>
        </p:nvSpPr>
        <p:spPr>
          <a:xfrm>
            <a:off x="6855420" y="2754839"/>
            <a:ext cx="865360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ACTION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21E650B-4453-7998-A0D5-3CBB948A48C7}"/>
              </a:ext>
            </a:extLst>
          </p:cNvPr>
          <p:cNvSpPr txBox="1">
            <a:spLocks/>
          </p:cNvSpPr>
          <p:nvPr/>
        </p:nvSpPr>
        <p:spPr>
          <a:xfrm flipH="1">
            <a:off x="6818550" y="3704389"/>
            <a:ext cx="207230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ARN alvo da ação (</a:t>
            </a:r>
            <a:r>
              <a:rPr lang="pt-BR" sz="1000" dirty="0" err="1"/>
              <a:t>Action</a:t>
            </a:r>
            <a:r>
              <a:rPr lang="pt-BR" sz="1000" dirty="0"/>
              <a:t>)</a:t>
            </a:r>
          </a:p>
        </p:txBody>
      </p:sp>
      <p:sp>
        <p:nvSpPr>
          <p:cNvPr id="55" name="Google Shape;1581;p57">
            <a:extLst>
              <a:ext uri="{FF2B5EF4-FFF2-40B4-BE49-F238E27FC236}">
                <a16:creationId xmlns:a16="http://schemas.microsoft.com/office/drawing/2014/main" id="{4FBC5548-C763-14B6-8B6C-EC688139454C}"/>
              </a:ext>
            </a:extLst>
          </p:cNvPr>
          <p:cNvSpPr/>
          <p:nvPr/>
        </p:nvSpPr>
        <p:spPr>
          <a:xfrm>
            <a:off x="6855420" y="3502016"/>
            <a:ext cx="953852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RESOURCE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761878" y="4022718"/>
            <a:ext cx="5911766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A política acima descreve uma ação de permissão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à chamada de API s3:GetObject (coleta de objeto no s3) para todos os objetos presentes no folder /input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1" y="4025497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1DF0A287-55A8-A011-C44B-9A6F2EF3E59B}"/>
              </a:ext>
            </a:extLst>
          </p:cNvPr>
          <p:cNvCxnSpPr>
            <a:endCxn id="48" idx="1"/>
          </p:cNvCxnSpPr>
          <p:nvPr/>
        </p:nvCxnSpPr>
        <p:spPr>
          <a:xfrm flipV="1">
            <a:off x="3642852" y="1482535"/>
            <a:ext cx="3212568" cy="100974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Curvo 59">
            <a:extLst>
              <a:ext uri="{FF2B5EF4-FFF2-40B4-BE49-F238E27FC236}">
                <a16:creationId xmlns:a16="http://schemas.microsoft.com/office/drawing/2014/main" id="{EEB0BCFA-4C80-2F9E-01A2-36BDC6F1E0D1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3200400" y="2181978"/>
            <a:ext cx="3655020" cy="511370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754958A0-A043-96A9-3287-99B11816F507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3717761" y="2881420"/>
            <a:ext cx="3137659" cy="14301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Curvo 61">
            <a:extLst>
              <a:ext uri="{FF2B5EF4-FFF2-40B4-BE49-F238E27FC236}">
                <a16:creationId xmlns:a16="http://schemas.microsoft.com/office/drawing/2014/main" id="{2281F3D3-EE71-7C8E-CADB-8E9A4B4F7092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523271" y="3078149"/>
            <a:ext cx="1332149" cy="550448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818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escrever objetos no s3 (chamada de API s3:PutObject) específicos do tipo JSON na referência localizada dentro do folder /output do </a:t>
            </a:r>
            <a:r>
              <a:rPr lang="pt-BR" sz="1000" dirty="0" err="1"/>
              <a:t>bucket</a:t>
            </a:r>
            <a:r>
              <a:rPr lang="pt-BR" sz="1000" dirty="0"/>
              <a:t> </a:t>
            </a:r>
            <a:r>
              <a:rPr lang="pt-BR" sz="1000" dirty="0" err="1"/>
              <a:t>aws</a:t>
            </a:r>
            <a:r>
              <a:rPr lang="pt-BR" sz="1000" dirty="0"/>
              <a:t>-experts 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ABB5EB9B-1325-CD76-CE7B-CD678A470964}"/>
              </a:ext>
            </a:extLst>
          </p:cNvPr>
          <p:cNvSpPr txBox="1"/>
          <p:nvPr/>
        </p:nvSpPr>
        <p:spPr>
          <a:xfrm>
            <a:off x="612949" y="1684766"/>
            <a:ext cx="561087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": "s3:PutObject",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": "arn:aws:s3:::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-experts/output/*.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json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2596614"/>
          </a:xfrm>
          <a:prstGeom prst="roundRect">
            <a:avLst>
              <a:gd name="adj" fmla="val 6594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1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tudo. Acesso completo. Política de administrador que permite (</a:t>
            </a:r>
            <a:r>
              <a:rPr lang="pt-BR" sz="1000" dirty="0" err="1"/>
              <a:t>Effect</a:t>
            </a:r>
            <a:r>
              <a:rPr lang="pt-BR" sz="1000" dirty="0"/>
              <a:t> = </a:t>
            </a:r>
            <a:r>
              <a:rPr lang="pt-BR" sz="1000" dirty="0" err="1"/>
              <a:t>Allow</a:t>
            </a:r>
            <a:r>
              <a:rPr lang="pt-BR" sz="1000" dirty="0"/>
              <a:t>) todas as ações (</a:t>
            </a:r>
            <a:r>
              <a:rPr lang="pt-BR" sz="1000" dirty="0" err="1"/>
              <a:t>Action</a:t>
            </a:r>
            <a:r>
              <a:rPr lang="pt-BR" sz="1000" dirty="0"/>
              <a:t> = “*”) em todos os serviços da conta AWS (</a:t>
            </a:r>
            <a:r>
              <a:rPr lang="pt-BR" sz="1000" dirty="0" err="1"/>
              <a:t>Resource</a:t>
            </a:r>
            <a:r>
              <a:rPr lang="pt-BR" sz="1000" dirty="0"/>
              <a:t> = “*”)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02ED46E-0ECA-16CA-0EF9-88D6ACFE235A}"/>
              </a:ext>
            </a:extLst>
          </p:cNvPr>
          <p:cNvSpPr txBox="1"/>
          <p:nvPr/>
        </p:nvSpPr>
        <p:spPr>
          <a:xfrm>
            <a:off x="713055" y="1530877"/>
            <a:ext cx="46774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": "*",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": "*"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17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FAZ ESSA </a:t>
            </a:r>
            <a:r>
              <a:rPr lang="pt-BR" dirty="0">
                <a:solidFill>
                  <a:schemeClr val="bg2"/>
                </a:solidFill>
              </a:rPr>
              <a:t>POLÍTICA?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B49DA061-EDEC-3305-0CE6-209BE7120847}"/>
              </a:ext>
            </a:extLst>
          </p:cNvPr>
          <p:cNvSpPr/>
          <p:nvPr/>
        </p:nvSpPr>
        <p:spPr>
          <a:xfrm>
            <a:off x="395257" y="1355955"/>
            <a:ext cx="6209624" cy="3068784"/>
          </a:xfrm>
          <a:prstGeom prst="roundRect">
            <a:avLst>
              <a:gd name="adj" fmla="val 4406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1E9B3D0-7800-3C79-60A8-A474565F4AFD}"/>
              </a:ext>
            </a:extLst>
          </p:cNvPr>
          <p:cNvSpPr txBox="1">
            <a:spLocks/>
          </p:cNvSpPr>
          <p:nvPr/>
        </p:nvSpPr>
        <p:spPr>
          <a:xfrm flipH="1">
            <a:off x="6756206" y="1973827"/>
            <a:ext cx="2085452" cy="251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Permite criar </a:t>
            </a:r>
            <a:r>
              <a:rPr lang="pt-BR" sz="1000" i="1" dirty="0"/>
              <a:t>log </a:t>
            </a:r>
            <a:r>
              <a:rPr lang="pt-BR" sz="1000" i="1" dirty="0" err="1"/>
              <a:t>groups</a:t>
            </a:r>
            <a:r>
              <a:rPr lang="pt-BR" sz="1000" dirty="0"/>
              <a:t> no CloudWatch dentro de uma conta específica da AWS (ARN específica o ID da conta), além de permitir a escrita de logs (criação de </a:t>
            </a:r>
            <a:r>
              <a:rPr lang="pt-BR" sz="1000" i="1" dirty="0" err="1"/>
              <a:t>streams</a:t>
            </a:r>
            <a:r>
              <a:rPr lang="pt-BR" sz="1000" dirty="0"/>
              <a:t> de logs e escrita de eventos de logs) em grupos que possuam /</a:t>
            </a:r>
            <a:r>
              <a:rPr lang="pt-BR" sz="1000" dirty="0" err="1"/>
              <a:t>aws</a:t>
            </a:r>
            <a:r>
              <a:rPr lang="pt-BR" sz="1000" dirty="0"/>
              <a:t>/lambda/ como prefixo.</a:t>
            </a:r>
          </a:p>
          <a:p>
            <a:pPr marL="0" indent="0">
              <a:buFont typeface="Josefin Slab SemiBold"/>
              <a:buNone/>
            </a:pPr>
            <a:endParaRPr lang="pt-BR" sz="1000" dirty="0"/>
          </a:p>
          <a:p>
            <a:pPr marL="0" indent="0">
              <a:buFont typeface="Josefin Slab SemiBold"/>
              <a:buNone/>
            </a:pPr>
            <a:r>
              <a:rPr lang="pt-BR" sz="1000" dirty="0"/>
              <a:t>Normalmente, uma política deste tipo sempre é associada à roles assumidas por funções Lambda para permitir que os logs sejam escritos no CloudWatch.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33892EE-F9AE-375A-0A59-1DB809B4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73" y="1355955"/>
            <a:ext cx="355747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591;p57">
            <a:extLst>
              <a:ext uri="{FF2B5EF4-FFF2-40B4-BE49-F238E27FC236}">
                <a16:creationId xmlns:a16="http://schemas.microsoft.com/office/drawing/2014/main" id="{84912BC3-B64A-D651-5203-B485144A2B3B}"/>
              </a:ext>
            </a:extLst>
          </p:cNvPr>
          <p:cNvSpPr txBox="1">
            <a:spLocks/>
          </p:cNvSpPr>
          <p:nvPr/>
        </p:nvSpPr>
        <p:spPr>
          <a:xfrm>
            <a:off x="7178320" y="1392614"/>
            <a:ext cx="2085452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00" dirty="0"/>
              <a:t>DESCRIÇÃO</a:t>
            </a:r>
            <a:endParaRPr lang="pt-BR" sz="1800" b="0" i="1" dirty="0">
              <a:solidFill>
                <a:schemeClr val="bg2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047E44-313A-6AA3-9CB3-0501FFBF2CD8}"/>
              </a:ext>
            </a:extLst>
          </p:cNvPr>
          <p:cNvSpPr txBox="1"/>
          <p:nvPr/>
        </p:nvSpPr>
        <p:spPr>
          <a:xfrm>
            <a:off x="395257" y="1489386"/>
            <a:ext cx="63506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"arn:aws:logs:sa-east-1:90803948:*"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"arn:aws:logs:sa-east-1:90803948:log-group:/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/lambda/*:*"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1425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012098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23998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CENÁRIO AWS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844673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COMPUTING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62583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81;p57">
            <a:extLst>
              <a:ext uri="{FF2B5EF4-FFF2-40B4-BE49-F238E27FC236}">
                <a16:creationId xmlns:a16="http://schemas.microsoft.com/office/drawing/2014/main" id="{7D99DE31-1B7A-9A45-8ECE-6BC241056A22}"/>
              </a:ext>
            </a:extLst>
          </p:cNvPr>
          <p:cNvSpPr/>
          <p:nvPr/>
        </p:nvSpPr>
        <p:spPr>
          <a:xfrm>
            <a:off x="4476138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22" name="Google Shape;1581;p57">
            <a:extLst>
              <a:ext uri="{FF2B5EF4-FFF2-40B4-BE49-F238E27FC236}">
                <a16:creationId xmlns:a16="http://schemas.microsoft.com/office/drawing/2014/main" id="{E1DE7E46-B51A-24D3-D24E-4D7802E1E9D9}"/>
              </a:ext>
            </a:extLst>
          </p:cNvPr>
          <p:cNvSpPr/>
          <p:nvPr/>
        </p:nvSpPr>
        <p:spPr>
          <a:xfrm>
            <a:off x="403001" y="2230670"/>
            <a:ext cx="3933025" cy="2054302"/>
          </a:xfrm>
          <a:prstGeom prst="roundRect">
            <a:avLst>
              <a:gd name="adj" fmla="val 5613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ROLES </a:t>
            </a:r>
            <a:r>
              <a:rPr lang="pt-BR" dirty="0">
                <a:solidFill>
                  <a:schemeClr val="bg2"/>
                </a:solidFill>
              </a:rPr>
              <a:t>IAM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909085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Entendendo a construção de objetos JSON para definição de permissões</a:t>
            </a:r>
          </a:p>
        </p:txBody>
      </p:sp>
      <p:sp>
        <p:nvSpPr>
          <p:cNvPr id="38" name="Google Shape;950;p48">
            <a:extLst>
              <a:ext uri="{FF2B5EF4-FFF2-40B4-BE49-F238E27FC236}">
                <a16:creationId xmlns:a16="http://schemas.microsoft.com/office/drawing/2014/main" id="{017777A3-59DE-3464-EB10-DD395F6A1CDF}"/>
              </a:ext>
            </a:extLst>
          </p:cNvPr>
          <p:cNvSpPr txBox="1">
            <a:spLocks/>
          </p:cNvSpPr>
          <p:nvPr/>
        </p:nvSpPr>
        <p:spPr>
          <a:xfrm flipH="1">
            <a:off x="366128" y="1558327"/>
            <a:ext cx="8313297" cy="46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Uma </a:t>
            </a:r>
            <a:r>
              <a:rPr lang="pt-BR" sz="1000" i="1" dirty="0"/>
              <a:t>role</a:t>
            </a:r>
            <a:r>
              <a:rPr lang="pt-BR" sz="1000" dirty="0"/>
              <a:t> IAM é formada por uma ou mais </a:t>
            </a:r>
            <a:r>
              <a:rPr lang="pt-BR" sz="1000" i="1" dirty="0"/>
              <a:t>policies</a:t>
            </a:r>
            <a:r>
              <a:rPr lang="pt-BR" sz="1000" dirty="0"/>
              <a:t>, sendo esta assumida por um usuário ou serviço (</a:t>
            </a:r>
            <a:r>
              <a:rPr lang="pt-BR" sz="1000" dirty="0" err="1"/>
              <a:t>ex</a:t>
            </a:r>
            <a:r>
              <a:rPr lang="pt-BR" sz="1000" dirty="0"/>
              <a:t>: EC2, Lambda) para realizar ações integradas a outros serviços da AWS</a:t>
            </a:r>
          </a:p>
        </p:txBody>
      </p:sp>
      <p:sp>
        <p:nvSpPr>
          <p:cNvPr id="48" name="Google Shape;1581;p57">
            <a:extLst>
              <a:ext uri="{FF2B5EF4-FFF2-40B4-BE49-F238E27FC236}">
                <a16:creationId xmlns:a16="http://schemas.microsoft.com/office/drawing/2014/main" id="{42755D70-C346-EFA9-FC1A-264392BD1918}"/>
              </a:ext>
            </a:extLst>
          </p:cNvPr>
          <p:cNvSpPr/>
          <p:nvPr/>
        </p:nvSpPr>
        <p:spPr>
          <a:xfrm>
            <a:off x="403001" y="1305166"/>
            <a:ext cx="2072307" cy="253161"/>
          </a:xfrm>
          <a:prstGeom prst="roundRect">
            <a:avLst>
              <a:gd name="adj" fmla="val 37202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PRINCÍPIO FUNDAMENTAL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47259C-D381-7F95-0986-C4CFE77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2" y="2728453"/>
            <a:ext cx="3637675" cy="9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25E7F9-B2DF-3FF5-F4D8-B9BF1C76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64" y="2280500"/>
            <a:ext cx="3473245" cy="19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33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YouTube (Cristiano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Pelizzari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3"/>
              </a:rPr>
              <a:t>) – Introdução à Computação na Nuvem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Udemy (Neal Davis) – Cloud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Practitioner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Udemy (Neal Davis) –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Solutions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Architect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Associate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Exam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5"/>
              </a:rPr>
              <a:t>Certification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lang="pt-BR" dirty="0">
                <a:solidFill>
                  <a:srgbClr val="FFFFFF"/>
                </a:solidFill>
                <a:hlinkClick r:id="rId6"/>
              </a:rPr>
              <a:t>A Cloud Guru – AWS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Certified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Cloud </a:t>
            </a:r>
            <a:r>
              <a:rPr lang="pt-BR" dirty="0" err="1">
                <a:solidFill>
                  <a:srgbClr val="FFFFFF"/>
                </a:solidFill>
                <a:hlinkClick r:id="rId6"/>
              </a:rPr>
              <a:t>Practitioner</a:t>
            </a:r>
            <a:r>
              <a:rPr lang="pt-BR" dirty="0">
                <a:solidFill>
                  <a:srgbClr val="FFFFFF"/>
                </a:solidFill>
                <a:hlinkClick r:id="rId6"/>
              </a:rPr>
              <a:t> (CLF-C01)</a:t>
            </a:r>
            <a:endParaRPr lang="pt-BR" dirty="0">
              <a:solidFill>
                <a:srgbClr val="FFFFFF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Josefin Slab SemiBold"/>
              <a:buChar char="●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7"/>
              </a:rPr>
              <a:t>AWS – Modelo de Responsabilidade Compartilhada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VALEU, TURMA!</a:t>
            </a:r>
            <a:endParaRPr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24" y="1768098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28980" y="3785980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Por que Cloud Computing é um dos assuntos mais comentados do momento?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646515" y="2396103"/>
            <a:ext cx="3850164" cy="16714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VISÃO GERAL </a:t>
            </a: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 NUVEM AWS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ON PREMISES</a:t>
            </a:r>
            <a:endParaRPr b="0" i="1" dirty="0">
              <a:solidFill>
                <a:schemeClr val="dk2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56985D6-DBF8-AA85-6149-966F2591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7" y="1122442"/>
            <a:ext cx="5885887" cy="2947395"/>
          </a:xfrm>
          <a:prstGeom prst="rect">
            <a:avLst/>
          </a:prstGeom>
        </p:spPr>
      </p:pic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22452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Os custos envolvem: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Construção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Segurança do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Hardware físico necessário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 de licenças de softwares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Energia gasta no Data Center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Conectividade com a internet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Design, construção, operação, manutenção</a:t>
            </a: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59" name="Google Shape;12999;p46">
            <a:extLst>
              <a:ext uri="{FF2B5EF4-FFF2-40B4-BE49-F238E27FC236}">
                <a16:creationId xmlns:a16="http://schemas.microsoft.com/office/drawing/2014/main" id="{007C780F-5299-6307-B06F-5F9A64515169}"/>
              </a:ext>
            </a:extLst>
          </p:cNvPr>
          <p:cNvSpPr txBox="1"/>
          <p:nvPr/>
        </p:nvSpPr>
        <p:spPr>
          <a:xfrm>
            <a:off x="6428495" y="2787766"/>
            <a:ext cx="2326843" cy="15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Neste cenário, temos: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Pool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de serviços prontos para serem utilizados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Recursos de infraestrutura já estão provisionados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Custos diretamente proporcionais ao uso (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pay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as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you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 go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Agilidade no lançamento de novos produtos (</a:t>
            </a:r>
            <a:r>
              <a:rPr lang="pt-BR" sz="1000" i="1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time to </a:t>
            </a:r>
            <a:r>
              <a:rPr lang="pt-BR" sz="1000" i="1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market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)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F64FAA-8B3A-6171-915F-C23369BD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4" y="1122442"/>
            <a:ext cx="1737475" cy="14493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183938-95D6-31D1-05E6-616B9BD097DB}"/>
              </a:ext>
            </a:extLst>
          </p:cNvPr>
          <p:cNvSpPr/>
          <p:nvPr/>
        </p:nvSpPr>
        <p:spPr>
          <a:xfrm>
            <a:off x="6154057" y="1465944"/>
            <a:ext cx="551543" cy="397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D51004C-C284-EB2F-13E9-BCAD28C6E37F}"/>
              </a:ext>
            </a:extLst>
          </p:cNvPr>
          <p:cNvSpPr/>
          <p:nvPr/>
        </p:nvSpPr>
        <p:spPr>
          <a:xfrm rot="10800000">
            <a:off x="6258246" y="1534000"/>
            <a:ext cx="273638" cy="254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87CCE3-1099-FD1C-E4F5-B781C504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62" y="1070425"/>
            <a:ext cx="5828771" cy="33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1C0B0C81-EC68-458A-1B1E-AF37D08CE784}"/>
              </a:ext>
            </a:extLst>
          </p:cNvPr>
          <p:cNvSpPr/>
          <p:nvPr/>
        </p:nvSpPr>
        <p:spPr>
          <a:xfrm>
            <a:off x="292017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309755" y="101989"/>
            <a:ext cx="8271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</a:t>
            </a:r>
            <a:r>
              <a:rPr lang="en" sz="4400" dirty="0">
                <a:ln w="19050">
                  <a:solidFill>
                    <a:schemeClr val="bg1"/>
                  </a:solidFill>
                </a:ln>
                <a:noFill/>
              </a:rPr>
              <a:t>6</a:t>
            </a:r>
            <a:r>
              <a:rPr lang="en" dirty="0"/>
              <a:t> VANTAGENS DE </a:t>
            </a:r>
            <a:r>
              <a:rPr lang="en" b="0" i="1" dirty="0">
                <a:solidFill>
                  <a:schemeClr val="dk2"/>
                </a:solidFill>
              </a:rPr>
              <a:t>CLOUD COMPUTING</a:t>
            </a:r>
            <a:endParaRPr b="0" i="1" dirty="0">
              <a:solidFill>
                <a:schemeClr val="dk2"/>
              </a:solidFill>
            </a:endParaRPr>
          </a:p>
        </p:txBody>
      </p:sp>
      <p:sp>
        <p:nvSpPr>
          <p:cNvPr id="10" name="Google Shape;842;p44">
            <a:extLst>
              <a:ext uri="{FF2B5EF4-FFF2-40B4-BE49-F238E27FC236}">
                <a16:creationId xmlns:a16="http://schemas.microsoft.com/office/drawing/2014/main" id="{2CC6300C-5DDC-9477-C425-8EA8183FC94A}"/>
              </a:ext>
            </a:extLst>
          </p:cNvPr>
          <p:cNvSpPr/>
          <p:nvPr/>
        </p:nvSpPr>
        <p:spPr>
          <a:xfrm>
            <a:off x="864640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7;p44">
            <a:extLst>
              <a:ext uri="{FF2B5EF4-FFF2-40B4-BE49-F238E27FC236}">
                <a16:creationId xmlns:a16="http://schemas.microsoft.com/office/drawing/2014/main" id="{E8900986-ED7D-6AFD-02C0-CB3B1A2643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755" y="1962214"/>
            <a:ext cx="1520670" cy="572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Torne-se global em minutos</a:t>
            </a:r>
            <a:endParaRPr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6D194742-889B-6561-017C-00A5CBA87983}"/>
              </a:ext>
            </a:extLst>
          </p:cNvPr>
          <p:cNvSpPr/>
          <p:nvPr/>
        </p:nvSpPr>
        <p:spPr>
          <a:xfrm>
            <a:off x="2028709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2;p44">
            <a:extLst>
              <a:ext uri="{FF2B5EF4-FFF2-40B4-BE49-F238E27FC236}">
                <a16:creationId xmlns:a16="http://schemas.microsoft.com/office/drawing/2014/main" id="{AE5AC090-B1AC-BFCD-A811-E78BA8B78420}"/>
              </a:ext>
            </a:extLst>
          </p:cNvPr>
          <p:cNvSpPr/>
          <p:nvPr/>
        </p:nvSpPr>
        <p:spPr>
          <a:xfrm>
            <a:off x="2601332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36A32641-47B3-C53D-BC67-89C97BB1EC20}"/>
              </a:ext>
            </a:extLst>
          </p:cNvPr>
          <p:cNvSpPr txBox="1">
            <a:spLocks/>
          </p:cNvSpPr>
          <p:nvPr/>
        </p:nvSpPr>
        <p:spPr>
          <a:xfrm>
            <a:off x="2046447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gastar com manutenção de Data Centers</a:t>
            </a:r>
          </a:p>
        </p:txBody>
      </p:sp>
      <p:sp>
        <p:nvSpPr>
          <p:cNvPr id="18" name="Google Shape;1581;p57">
            <a:extLst>
              <a:ext uri="{FF2B5EF4-FFF2-40B4-BE49-F238E27FC236}">
                <a16:creationId xmlns:a16="http://schemas.microsoft.com/office/drawing/2014/main" id="{0C409DAA-E89D-9955-5C2B-2DF91C40E0FE}"/>
              </a:ext>
            </a:extLst>
          </p:cNvPr>
          <p:cNvSpPr/>
          <p:nvPr/>
        </p:nvSpPr>
        <p:spPr>
          <a:xfrm>
            <a:off x="3765401" y="1106449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42;p44">
            <a:extLst>
              <a:ext uri="{FF2B5EF4-FFF2-40B4-BE49-F238E27FC236}">
                <a16:creationId xmlns:a16="http://schemas.microsoft.com/office/drawing/2014/main" id="{970A7C91-EAB5-75F9-5924-0EEB3C0ABC73}"/>
              </a:ext>
            </a:extLst>
          </p:cNvPr>
          <p:cNvSpPr/>
          <p:nvPr/>
        </p:nvSpPr>
        <p:spPr>
          <a:xfrm>
            <a:off x="4338024" y="126466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47;p44">
            <a:extLst>
              <a:ext uri="{FF2B5EF4-FFF2-40B4-BE49-F238E27FC236}">
                <a16:creationId xmlns:a16="http://schemas.microsoft.com/office/drawing/2014/main" id="{DC904D1D-AAE8-7FEB-33F4-77C7C2F253FE}"/>
              </a:ext>
            </a:extLst>
          </p:cNvPr>
          <p:cNvSpPr txBox="1">
            <a:spLocks/>
          </p:cNvSpPr>
          <p:nvPr/>
        </p:nvSpPr>
        <p:spPr>
          <a:xfrm>
            <a:off x="3783139" y="1962214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Benefícios de uma economia de escala massiva</a:t>
            </a:r>
          </a:p>
        </p:txBody>
      </p:sp>
      <p:sp>
        <p:nvSpPr>
          <p:cNvPr id="26" name="Google Shape;1581;p57">
            <a:extLst>
              <a:ext uri="{FF2B5EF4-FFF2-40B4-BE49-F238E27FC236}">
                <a16:creationId xmlns:a16="http://schemas.microsoft.com/office/drawing/2014/main" id="{A3172216-73AD-4D6F-EE25-434267476B95}"/>
              </a:ext>
            </a:extLst>
          </p:cNvPr>
          <p:cNvSpPr/>
          <p:nvPr/>
        </p:nvSpPr>
        <p:spPr>
          <a:xfrm>
            <a:off x="292017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2;p44">
            <a:extLst>
              <a:ext uri="{FF2B5EF4-FFF2-40B4-BE49-F238E27FC236}">
                <a16:creationId xmlns:a16="http://schemas.microsoft.com/office/drawing/2014/main" id="{DF4CBCB2-F3D9-FE79-D5C7-28A7B73EB372}"/>
              </a:ext>
            </a:extLst>
          </p:cNvPr>
          <p:cNvSpPr/>
          <p:nvPr/>
        </p:nvSpPr>
        <p:spPr>
          <a:xfrm>
            <a:off x="864640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47;p44">
            <a:extLst>
              <a:ext uri="{FF2B5EF4-FFF2-40B4-BE49-F238E27FC236}">
                <a16:creationId xmlns:a16="http://schemas.microsoft.com/office/drawing/2014/main" id="{18A79A80-95C0-ECA4-06AE-55CE953DDF82}"/>
              </a:ext>
            </a:extLst>
          </p:cNvPr>
          <p:cNvSpPr txBox="1">
            <a:spLocks/>
          </p:cNvSpPr>
          <p:nvPr/>
        </p:nvSpPr>
        <p:spPr>
          <a:xfrm>
            <a:off x="309755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Aumento de velocidade e de agilidade</a:t>
            </a:r>
          </a:p>
        </p:txBody>
      </p:sp>
      <p:sp>
        <p:nvSpPr>
          <p:cNvPr id="30" name="Google Shape;1581;p57">
            <a:extLst>
              <a:ext uri="{FF2B5EF4-FFF2-40B4-BE49-F238E27FC236}">
                <a16:creationId xmlns:a16="http://schemas.microsoft.com/office/drawing/2014/main" id="{5B8CE31B-89A4-BFC3-BDB2-440CEDC8C22F}"/>
              </a:ext>
            </a:extLst>
          </p:cNvPr>
          <p:cNvSpPr/>
          <p:nvPr/>
        </p:nvSpPr>
        <p:spPr>
          <a:xfrm>
            <a:off x="2028709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842;p44">
            <a:extLst>
              <a:ext uri="{FF2B5EF4-FFF2-40B4-BE49-F238E27FC236}">
                <a16:creationId xmlns:a16="http://schemas.microsoft.com/office/drawing/2014/main" id="{BA6211CC-355F-4A98-3496-C560576F97A9}"/>
              </a:ext>
            </a:extLst>
          </p:cNvPr>
          <p:cNvSpPr/>
          <p:nvPr/>
        </p:nvSpPr>
        <p:spPr>
          <a:xfrm>
            <a:off x="2601332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47;p44">
            <a:extLst>
              <a:ext uri="{FF2B5EF4-FFF2-40B4-BE49-F238E27FC236}">
                <a16:creationId xmlns:a16="http://schemas.microsoft.com/office/drawing/2014/main" id="{8FBB0C1D-AC4D-4CF5-55D2-1CA843E2A939}"/>
              </a:ext>
            </a:extLst>
          </p:cNvPr>
          <p:cNvSpPr txBox="1">
            <a:spLocks/>
          </p:cNvSpPr>
          <p:nvPr/>
        </p:nvSpPr>
        <p:spPr>
          <a:xfrm>
            <a:off x="2046447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Evite prever capacidade</a:t>
            </a:r>
          </a:p>
        </p:txBody>
      </p:sp>
      <p:sp>
        <p:nvSpPr>
          <p:cNvPr id="34" name="Google Shape;1581;p57">
            <a:extLst>
              <a:ext uri="{FF2B5EF4-FFF2-40B4-BE49-F238E27FC236}">
                <a16:creationId xmlns:a16="http://schemas.microsoft.com/office/drawing/2014/main" id="{47A813E9-20EA-2C79-DBA3-42885690E6EB}"/>
              </a:ext>
            </a:extLst>
          </p:cNvPr>
          <p:cNvSpPr/>
          <p:nvPr/>
        </p:nvSpPr>
        <p:spPr>
          <a:xfrm>
            <a:off x="3765401" y="2819863"/>
            <a:ext cx="1588734" cy="1620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42;p44">
            <a:extLst>
              <a:ext uri="{FF2B5EF4-FFF2-40B4-BE49-F238E27FC236}">
                <a16:creationId xmlns:a16="http://schemas.microsoft.com/office/drawing/2014/main" id="{2AB4A635-13BA-5B78-1A42-7498FB31D2EF}"/>
              </a:ext>
            </a:extLst>
          </p:cNvPr>
          <p:cNvSpPr/>
          <p:nvPr/>
        </p:nvSpPr>
        <p:spPr>
          <a:xfrm>
            <a:off x="4338024" y="2978081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F1DDD54F-3AB9-CA75-5139-8602B18C962F}"/>
              </a:ext>
            </a:extLst>
          </p:cNvPr>
          <p:cNvSpPr txBox="1">
            <a:spLocks/>
          </p:cNvSpPr>
          <p:nvPr/>
        </p:nvSpPr>
        <p:spPr>
          <a:xfrm>
            <a:off x="3783139" y="3675628"/>
            <a:ext cx="152067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Troque custos prévios por custos variáveis</a:t>
            </a:r>
          </a:p>
        </p:txBody>
      </p:sp>
      <p:grpSp>
        <p:nvGrpSpPr>
          <p:cNvPr id="38" name="Google Shape;1218;p53">
            <a:extLst>
              <a:ext uri="{FF2B5EF4-FFF2-40B4-BE49-F238E27FC236}">
                <a16:creationId xmlns:a16="http://schemas.microsoft.com/office/drawing/2014/main" id="{F31DA609-FF8F-5721-8263-7DA5525312A8}"/>
              </a:ext>
            </a:extLst>
          </p:cNvPr>
          <p:cNvGrpSpPr/>
          <p:nvPr/>
        </p:nvGrpSpPr>
        <p:grpSpPr>
          <a:xfrm>
            <a:off x="5396070" y="1169057"/>
            <a:ext cx="2790097" cy="3671182"/>
            <a:chOff x="5122133" y="930994"/>
            <a:chExt cx="3405049" cy="4480329"/>
          </a:xfrm>
        </p:grpSpPr>
        <p:sp>
          <p:nvSpPr>
            <p:cNvPr id="39" name="Google Shape;1219;p53">
              <a:extLst>
                <a:ext uri="{FF2B5EF4-FFF2-40B4-BE49-F238E27FC236}">
                  <a16:creationId xmlns:a16="http://schemas.microsoft.com/office/drawing/2014/main" id="{A55B597D-9551-A7BF-7791-756EEC6E8F08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220;p53">
              <a:extLst>
                <a:ext uri="{FF2B5EF4-FFF2-40B4-BE49-F238E27FC236}">
                  <a16:creationId xmlns:a16="http://schemas.microsoft.com/office/drawing/2014/main" id="{9F1E1723-C106-148E-71B9-2386074648A9}"/>
                </a:ext>
              </a:extLst>
            </p:cNvPr>
            <p:cNvCxnSpPr>
              <a:cxnSpLocks/>
            </p:cNvCxnSpPr>
            <p:nvPr/>
          </p:nvCxnSpPr>
          <p:spPr>
            <a:xfrm>
              <a:off x="5191905" y="930994"/>
              <a:ext cx="1574808" cy="150783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22;p53">
              <a:extLst>
                <a:ext uri="{FF2B5EF4-FFF2-40B4-BE49-F238E27FC236}">
                  <a16:creationId xmlns:a16="http://schemas.microsoft.com/office/drawing/2014/main" id="{0F0AD316-EEF6-2A24-A0C3-1628E889B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1223;p53">
              <a:extLst>
                <a:ext uri="{FF2B5EF4-FFF2-40B4-BE49-F238E27FC236}">
                  <a16:creationId xmlns:a16="http://schemas.microsoft.com/office/drawing/2014/main" id="{49E0994B-D892-4C53-9BAC-95783BFE5FDB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4;p53">
              <a:extLst>
                <a:ext uri="{FF2B5EF4-FFF2-40B4-BE49-F238E27FC236}">
                  <a16:creationId xmlns:a16="http://schemas.microsoft.com/office/drawing/2014/main" id="{08C58E97-447E-EE23-3948-01A3FC64F264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5;p53">
              <a:extLst>
                <a:ext uri="{FF2B5EF4-FFF2-40B4-BE49-F238E27FC236}">
                  <a16:creationId xmlns:a16="http://schemas.microsoft.com/office/drawing/2014/main" id="{770FBA09-E7B7-D352-7195-09731ADF9F4C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6;p53">
              <a:extLst>
                <a:ext uri="{FF2B5EF4-FFF2-40B4-BE49-F238E27FC236}">
                  <a16:creationId xmlns:a16="http://schemas.microsoft.com/office/drawing/2014/main" id="{8DB73802-8E0C-6304-4DC2-7A406A109949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7;p53">
              <a:extLst>
                <a:ext uri="{FF2B5EF4-FFF2-40B4-BE49-F238E27FC236}">
                  <a16:creationId xmlns:a16="http://schemas.microsoft.com/office/drawing/2014/main" id="{AD25A350-7FF8-C324-1861-2A93BFBB23A2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8;p53">
              <a:extLst>
                <a:ext uri="{FF2B5EF4-FFF2-40B4-BE49-F238E27FC236}">
                  <a16:creationId xmlns:a16="http://schemas.microsoft.com/office/drawing/2014/main" id="{A908986D-6F33-17A9-FC2E-4D2A4FC30310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9;p53">
              <a:extLst>
                <a:ext uri="{FF2B5EF4-FFF2-40B4-BE49-F238E27FC236}">
                  <a16:creationId xmlns:a16="http://schemas.microsoft.com/office/drawing/2014/main" id="{4DCF3B81-A829-695D-FB47-E5AB7A51AA2B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0;p53">
              <a:extLst>
                <a:ext uri="{FF2B5EF4-FFF2-40B4-BE49-F238E27FC236}">
                  <a16:creationId xmlns:a16="http://schemas.microsoft.com/office/drawing/2014/main" id="{02740DA2-D6BD-84A9-E2B8-38D6F82EBAF1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1;p53">
              <a:extLst>
                <a:ext uri="{FF2B5EF4-FFF2-40B4-BE49-F238E27FC236}">
                  <a16:creationId xmlns:a16="http://schemas.microsoft.com/office/drawing/2014/main" id="{4C6C706A-68A0-9DFD-BD82-3407929F93F7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2;p53">
              <a:extLst>
                <a:ext uri="{FF2B5EF4-FFF2-40B4-BE49-F238E27FC236}">
                  <a16:creationId xmlns:a16="http://schemas.microsoft.com/office/drawing/2014/main" id="{F440557B-35A3-B2FF-9C75-B10CDE657117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3;p53">
              <a:extLst>
                <a:ext uri="{FF2B5EF4-FFF2-40B4-BE49-F238E27FC236}">
                  <a16:creationId xmlns:a16="http://schemas.microsoft.com/office/drawing/2014/main" id="{B9DCCB0E-8F7C-C7F8-020C-22E0332D5AE2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4;p53">
              <a:extLst>
                <a:ext uri="{FF2B5EF4-FFF2-40B4-BE49-F238E27FC236}">
                  <a16:creationId xmlns:a16="http://schemas.microsoft.com/office/drawing/2014/main" id="{42A4D138-63D8-10B4-3548-F24815E13894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5;p53">
              <a:extLst>
                <a:ext uri="{FF2B5EF4-FFF2-40B4-BE49-F238E27FC236}">
                  <a16:creationId xmlns:a16="http://schemas.microsoft.com/office/drawing/2014/main" id="{0D5D5128-39A4-D109-CE8A-D497E942F84F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6;p53">
              <a:extLst>
                <a:ext uri="{FF2B5EF4-FFF2-40B4-BE49-F238E27FC236}">
                  <a16:creationId xmlns:a16="http://schemas.microsoft.com/office/drawing/2014/main" id="{79D12774-D28A-2D99-C930-DBBDC21A7185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7;p53">
              <a:extLst>
                <a:ext uri="{FF2B5EF4-FFF2-40B4-BE49-F238E27FC236}">
                  <a16:creationId xmlns:a16="http://schemas.microsoft.com/office/drawing/2014/main" id="{E42427C4-868F-EC6C-2E83-05B53AB9D095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8;p53">
              <a:extLst>
                <a:ext uri="{FF2B5EF4-FFF2-40B4-BE49-F238E27FC236}">
                  <a16:creationId xmlns:a16="http://schemas.microsoft.com/office/drawing/2014/main" id="{B246B202-F5C9-DE1F-63C8-9E91DF141D1E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9;p53">
              <a:extLst>
                <a:ext uri="{FF2B5EF4-FFF2-40B4-BE49-F238E27FC236}">
                  <a16:creationId xmlns:a16="http://schemas.microsoft.com/office/drawing/2014/main" id="{DCB48894-FDCD-96CF-DAC7-4EF2A6148AA9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0;p53">
              <a:extLst>
                <a:ext uri="{FF2B5EF4-FFF2-40B4-BE49-F238E27FC236}">
                  <a16:creationId xmlns:a16="http://schemas.microsoft.com/office/drawing/2014/main" id="{37CE75C0-E4A9-0CD3-EB58-6CD0B117918C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1;p53">
              <a:extLst>
                <a:ext uri="{FF2B5EF4-FFF2-40B4-BE49-F238E27FC236}">
                  <a16:creationId xmlns:a16="http://schemas.microsoft.com/office/drawing/2014/main" id="{CD9383BB-DA46-8963-8F54-40144B78E318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2;p53">
              <a:extLst>
                <a:ext uri="{FF2B5EF4-FFF2-40B4-BE49-F238E27FC236}">
                  <a16:creationId xmlns:a16="http://schemas.microsoft.com/office/drawing/2014/main" id="{3AE04807-FF09-BB1C-9439-07ADE0E36246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3;p53">
              <a:extLst>
                <a:ext uri="{FF2B5EF4-FFF2-40B4-BE49-F238E27FC236}">
                  <a16:creationId xmlns:a16="http://schemas.microsoft.com/office/drawing/2014/main" id="{0F88F75C-7C8E-F0D1-6BBF-00AE970CB1ED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4;p53">
              <a:extLst>
                <a:ext uri="{FF2B5EF4-FFF2-40B4-BE49-F238E27FC236}">
                  <a16:creationId xmlns:a16="http://schemas.microsoft.com/office/drawing/2014/main" id="{BA9E0D69-0E79-62EC-FF0C-8C75C70B7ED9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5;p53">
              <a:extLst>
                <a:ext uri="{FF2B5EF4-FFF2-40B4-BE49-F238E27FC236}">
                  <a16:creationId xmlns:a16="http://schemas.microsoft.com/office/drawing/2014/main" id="{89FFB0C9-346F-B0BE-2636-D39B88D84659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6;p53">
              <a:extLst>
                <a:ext uri="{FF2B5EF4-FFF2-40B4-BE49-F238E27FC236}">
                  <a16:creationId xmlns:a16="http://schemas.microsoft.com/office/drawing/2014/main" id="{F1E85A69-2362-1FE6-DC7A-5892758B75E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;p53">
              <a:extLst>
                <a:ext uri="{FF2B5EF4-FFF2-40B4-BE49-F238E27FC236}">
                  <a16:creationId xmlns:a16="http://schemas.microsoft.com/office/drawing/2014/main" id="{CFF58B6E-A18D-ED43-6165-BFE2C0854E14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8;p53">
              <a:extLst>
                <a:ext uri="{FF2B5EF4-FFF2-40B4-BE49-F238E27FC236}">
                  <a16:creationId xmlns:a16="http://schemas.microsoft.com/office/drawing/2014/main" id="{1496BAF2-73BB-4C4A-6706-E04440D599F3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9;p53">
              <a:extLst>
                <a:ext uri="{FF2B5EF4-FFF2-40B4-BE49-F238E27FC236}">
                  <a16:creationId xmlns:a16="http://schemas.microsoft.com/office/drawing/2014/main" id="{1B8AE396-ADEA-57DE-B70B-6BF0A5D16A8D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0;p53">
              <a:extLst>
                <a:ext uri="{FF2B5EF4-FFF2-40B4-BE49-F238E27FC236}">
                  <a16:creationId xmlns:a16="http://schemas.microsoft.com/office/drawing/2014/main" id="{B776B6C7-E4B3-BB0F-1975-6BE1B8131A74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1;p53">
              <a:extLst>
                <a:ext uri="{FF2B5EF4-FFF2-40B4-BE49-F238E27FC236}">
                  <a16:creationId xmlns:a16="http://schemas.microsoft.com/office/drawing/2014/main" id="{BD4616C9-1C89-3C8B-7742-32502F369E66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2;p53">
              <a:extLst>
                <a:ext uri="{FF2B5EF4-FFF2-40B4-BE49-F238E27FC236}">
                  <a16:creationId xmlns:a16="http://schemas.microsoft.com/office/drawing/2014/main" id="{AC58ACD2-8FD9-0489-6307-D931A2E2F103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3;p53">
              <a:extLst>
                <a:ext uri="{FF2B5EF4-FFF2-40B4-BE49-F238E27FC236}">
                  <a16:creationId xmlns:a16="http://schemas.microsoft.com/office/drawing/2014/main" id="{6772C218-BBE8-A24C-565B-16FC4F940D4C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4;p53">
              <a:extLst>
                <a:ext uri="{FF2B5EF4-FFF2-40B4-BE49-F238E27FC236}">
                  <a16:creationId xmlns:a16="http://schemas.microsoft.com/office/drawing/2014/main" id="{DB4720E3-7700-6A3F-17AB-E64223341D86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5;p53">
              <a:extLst>
                <a:ext uri="{FF2B5EF4-FFF2-40B4-BE49-F238E27FC236}">
                  <a16:creationId xmlns:a16="http://schemas.microsoft.com/office/drawing/2014/main" id="{186EBF8F-2B98-76BA-7AB4-11E098FCCCE9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6;p53">
              <a:extLst>
                <a:ext uri="{FF2B5EF4-FFF2-40B4-BE49-F238E27FC236}">
                  <a16:creationId xmlns:a16="http://schemas.microsoft.com/office/drawing/2014/main" id="{7015DA7C-6CDE-6C57-82AB-4082773F591C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7;p53">
              <a:extLst>
                <a:ext uri="{FF2B5EF4-FFF2-40B4-BE49-F238E27FC236}">
                  <a16:creationId xmlns:a16="http://schemas.microsoft.com/office/drawing/2014/main" id="{B7045500-5BEB-5745-AD29-F84D850B9A57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8;p53">
              <a:extLst>
                <a:ext uri="{FF2B5EF4-FFF2-40B4-BE49-F238E27FC236}">
                  <a16:creationId xmlns:a16="http://schemas.microsoft.com/office/drawing/2014/main" id="{6A79EFDA-9274-FE3B-2D27-097CA9AFC882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9;p53">
              <a:extLst>
                <a:ext uri="{FF2B5EF4-FFF2-40B4-BE49-F238E27FC236}">
                  <a16:creationId xmlns:a16="http://schemas.microsoft.com/office/drawing/2014/main" id="{85B519D2-5EE9-B124-7201-EAB2FFE61B28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0;p53">
              <a:extLst>
                <a:ext uri="{FF2B5EF4-FFF2-40B4-BE49-F238E27FC236}">
                  <a16:creationId xmlns:a16="http://schemas.microsoft.com/office/drawing/2014/main" id="{CA6DD9F7-AF72-FF17-5BE0-2379885B71F5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1;p53">
              <a:extLst>
                <a:ext uri="{FF2B5EF4-FFF2-40B4-BE49-F238E27FC236}">
                  <a16:creationId xmlns:a16="http://schemas.microsoft.com/office/drawing/2014/main" id="{9153D7DE-4C73-5EB9-E67C-97EE857407F6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62;p53">
              <a:extLst>
                <a:ext uri="{FF2B5EF4-FFF2-40B4-BE49-F238E27FC236}">
                  <a16:creationId xmlns:a16="http://schemas.microsoft.com/office/drawing/2014/main" id="{E2B4D99B-CE03-C102-9F9F-4C7A416DDA50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3;p53">
              <a:extLst>
                <a:ext uri="{FF2B5EF4-FFF2-40B4-BE49-F238E27FC236}">
                  <a16:creationId xmlns:a16="http://schemas.microsoft.com/office/drawing/2014/main" id="{811A33DA-126C-ABB7-BA7E-279914CD3C3F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4;p53">
              <a:extLst>
                <a:ext uri="{FF2B5EF4-FFF2-40B4-BE49-F238E27FC236}">
                  <a16:creationId xmlns:a16="http://schemas.microsoft.com/office/drawing/2014/main" id="{490BFEF1-8019-F514-799A-29B14B9CFAB4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65;p53">
              <a:extLst>
                <a:ext uri="{FF2B5EF4-FFF2-40B4-BE49-F238E27FC236}">
                  <a16:creationId xmlns:a16="http://schemas.microsoft.com/office/drawing/2014/main" id="{98CC5943-311B-D9B8-74AE-02171BDB2B95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66;p53">
              <a:extLst>
                <a:ext uri="{FF2B5EF4-FFF2-40B4-BE49-F238E27FC236}">
                  <a16:creationId xmlns:a16="http://schemas.microsoft.com/office/drawing/2014/main" id="{EE8606BC-9E54-51CA-7214-5C8A6F25734D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67;p53">
              <a:extLst>
                <a:ext uri="{FF2B5EF4-FFF2-40B4-BE49-F238E27FC236}">
                  <a16:creationId xmlns:a16="http://schemas.microsoft.com/office/drawing/2014/main" id="{C2597E50-4FDD-7401-E4D4-BE4C3CB47704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68;p53">
              <a:extLst>
                <a:ext uri="{FF2B5EF4-FFF2-40B4-BE49-F238E27FC236}">
                  <a16:creationId xmlns:a16="http://schemas.microsoft.com/office/drawing/2014/main" id="{B326D818-81B5-22EF-BDC2-4E71D5671D3C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69;p53">
              <a:extLst>
                <a:ext uri="{FF2B5EF4-FFF2-40B4-BE49-F238E27FC236}">
                  <a16:creationId xmlns:a16="http://schemas.microsoft.com/office/drawing/2014/main" id="{1A0AF7C7-9205-A57E-4AC4-37CC0728B6AE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70;p53">
              <a:extLst>
                <a:ext uri="{FF2B5EF4-FFF2-40B4-BE49-F238E27FC236}">
                  <a16:creationId xmlns:a16="http://schemas.microsoft.com/office/drawing/2014/main" id="{286CA71B-FEEF-C26B-DD06-E8B31AFF4E5E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71;p53">
              <a:extLst>
                <a:ext uri="{FF2B5EF4-FFF2-40B4-BE49-F238E27FC236}">
                  <a16:creationId xmlns:a16="http://schemas.microsoft.com/office/drawing/2014/main" id="{27B0963E-2278-E47C-6216-8D4D45B02189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72;p53">
              <a:extLst>
                <a:ext uri="{FF2B5EF4-FFF2-40B4-BE49-F238E27FC236}">
                  <a16:creationId xmlns:a16="http://schemas.microsoft.com/office/drawing/2014/main" id="{035D3C97-78F6-D542-B9BF-03C079736BFB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73;p53">
              <a:extLst>
                <a:ext uri="{FF2B5EF4-FFF2-40B4-BE49-F238E27FC236}">
                  <a16:creationId xmlns:a16="http://schemas.microsoft.com/office/drawing/2014/main" id="{15CC33B1-D3CA-D828-E65B-3741561D2AFD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74;p53">
              <a:extLst>
                <a:ext uri="{FF2B5EF4-FFF2-40B4-BE49-F238E27FC236}">
                  <a16:creationId xmlns:a16="http://schemas.microsoft.com/office/drawing/2014/main" id="{07E3C2CF-CA5C-A36E-61AF-3BD0DBEDD8D6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75;p53">
              <a:extLst>
                <a:ext uri="{FF2B5EF4-FFF2-40B4-BE49-F238E27FC236}">
                  <a16:creationId xmlns:a16="http://schemas.microsoft.com/office/drawing/2014/main" id="{052A5365-46E9-9C4D-280D-A2C72C8A9427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76;p53">
              <a:extLst>
                <a:ext uri="{FF2B5EF4-FFF2-40B4-BE49-F238E27FC236}">
                  <a16:creationId xmlns:a16="http://schemas.microsoft.com/office/drawing/2014/main" id="{12311BD3-AC9C-EECB-112B-D0059374D1D7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77;p53">
              <a:extLst>
                <a:ext uri="{FF2B5EF4-FFF2-40B4-BE49-F238E27FC236}">
                  <a16:creationId xmlns:a16="http://schemas.microsoft.com/office/drawing/2014/main" id="{DE9D7AEA-1D1F-44F6-C125-D5434F6D8E0C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78;p53">
              <a:extLst>
                <a:ext uri="{FF2B5EF4-FFF2-40B4-BE49-F238E27FC236}">
                  <a16:creationId xmlns:a16="http://schemas.microsoft.com/office/drawing/2014/main" id="{0A9D9110-43F2-6201-CFDB-917A433AAACD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9;p53">
              <a:extLst>
                <a:ext uri="{FF2B5EF4-FFF2-40B4-BE49-F238E27FC236}">
                  <a16:creationId xmlns:a16="http://schemas.microsoft.com/office/drawing/2014/main" id="{BEA1D7B4-41CD-73B9-7AAA-1232F4EABC29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80;p53">
              <a:extLst>
                <a:ext uri="{FF2B5EF4-FFF2-40B4-BE49-F238E27FC236}">
                  <a16:creationId xmlns:a16="http://schemas.microsoft.com/office/drawing/2014/main" id="{9C65D686-E7AB-CB6C-8E28-7A96322E2AA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81;p53">
              <a:extLst>
                <a:ext uri="{FF2B5EF4-FFF2-40B4-BE49-F238E27FC236}">
                  <a16:creationId xmlns:a16="http://schemas.microsoft.com/office/drawing/2014/main" id="{4B2D9D1A-CAF0-BA56-1DE9-DFD99F0C0121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82;p53">
              <a:extLst>
                <a:ext uri="{FF2B5EF4-FFF2-40B4-BE49-F238E27FC236}">
                  <a16:creationId xmlns:a16="http://schemas.microsoft.com/office/drawing/2014/main" id="{04149BDA-1F52-5667-4ED6-BC69D91C0C08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83;p53">
              <a:extLst>
                <a:ext uri="{FF2B5EF4-FFF2-40B4-BE49-F238E27FC236}">
                  <a16:creationId xmlns:a16="http://schemas.microsoft.com/office/drawing/2014/main" id="{6CA6EF38-FDD6-D853-694D-EDFB5ABE2597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84;p53">
              <a:extLst>
                <a:ext uri="{FF2B5EF4-FFF2-40B4-BE49-F238E27FC236}">
                  <a16:creationId xmlns:a16="http://schemas.microsoft.com/office/drawing/2014/main" id="{186E12D2-1185-C508-BD75-1A408C12EA4F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85;p53">
              <a:extLst>
                <a:ext uri="{FF2B5EF4-FFF2-40B4-BE49-F238E27FC236}">
                  <a16:creationId xmlns:a16="http://schemas.microsoft.com/office/drawing/2014/main" id="{608607EE-06AB-71D8-242D-6F2EFB22CE5E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86;p53">
              <a:extLst>
                <a:ext uri="{FF2B5EF4-FFF2-40B4-BE49-F238E27FC236}">
                  <a16:creationId xmlns:a16="http://schemas.microsoft.com/office/drawing/2014/main" id="{704930CF-4387-8C38-38F5-2226DCE9E818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87;p53">
              <a:extLst>
                <a:ext uri="{FF2B5EF4-FFF2-40B4-BE49-F238E27FC236}">
                  <a16:creationId xmlns:a16="http://schemas.microsoft.com/office/drawing/2014/main" id="{806BE4B5-FE70-E179-4D64-B6987873A087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88;p53">
              <a:extLst>
                <a:ext uri="{FF2B5EF4-FFF2-40B4-BE49-F238E27FC236}">
                  <a16:creationId xmlns:a16="http://schemas.microsoft.com/office/drawing/2014/main" id="{0C11F18C-8C4F-CE16-A51F-A2A20EEBB049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89;p53">
              <a:extLst>
                <a:ext uri="{FF2B5EF4-FFF2-40B4-BE49-F238E27FC236}">
                  <a16:creationId xmlns:a16="http://schemas.microsoft.com/office/drawing/2014/main" id="{9613269B-AFC2-7734-C4C3-291F77B4CA5D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90;p53">
              <a:extLst>
                <a:ext uri="{FF2B5EF4-FFF2-40B4-BE49-F238E27FC236}">
                  <a16:creationId xmlns:a16="http://schemas.microsoft.com/office/drawing/2014/main" id="{E9A45307-3BEB-D6AF-A261-B0F777F80577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91;p53">
              <a:extLst>
                <a:ext uri="{FF2B5EF4-FFF2-40B4-BE49-F238E27FC236}">
                  <a16:creationId xmlns:a16="http://schemas.microsoft.com/office/drawing/2014/main" id="{CB073B7A-55EF-B9C0-F184-9450DBDF172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2;p53">
              <a:extLst>
                <a:ext uri="{FF2B5EF4-FFF2-40B4-BE49-F238E27FC236}">
                  <a16:creationId xmlns:a16="http://schemas.microsoft.com/office/drawing/2014/main" id="{6B63F980-5E7D-999A-A143-747B9ADEC02D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93;p53">
              <a:extLst>
                <a:ext uri="{FF2B5EF4-FFF2-40B4-BE49-F238E27FC236}">
                  <a16:creationId xmlns:a16="http://schemas.microsoft.com/office/drawing/2014/main" id="{037A5159-BD88-06F6-B93D-29178C3A1988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4;p53">
              <a:extLst>
                <a:ext uri="{FF2B5EF4-FFF2-40B4-BE49-F238E27FC236}">
                  <a16:creationId xmlns:a16="http://schemas.microsoft.com/office/drawing/2014/main" id="{F1AE2975-35FE-3384-619D-9B6C74BA4263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95;p53">
              <a:extLst>
                <a:ext uri="{FF2B5EF4-FFF2-40B4-BE49-F238E27FC236}">
                  <a16:creationId xmlns:a16="http://schemas.microsoft.com/office/drawing/2014/main" id="{B4DA7FB1-1169-C920-CE65-B7D95341226F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96;p53">
              <a:extLst>
                <a:ext uri="{FF2B5EF4-FFF2-40B4-BE49-F238E27FC236}">
                  <a16:creationId xmlns:a16="http://schemas.microsoft.com/office/drawing/2014/main" id="{6C2DD304-FA8C-1D5F-3E0D-654ABAFEA535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97;p53">
              <a:extLst>
                <a:ext uri="{FF2B5EF4-FFF2-40B4-BE49-F238E27FC236}">
                  <a16:creationId xmlns:a16="http://schemas.microsoft.com/office/drawing/2014/main" id="{054C7449-575D-D40D-302B-9E9E3358EE5E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98;p53">
              <a:extLst>
                <a:ext uri="{FF2B5EF4-FFF2-40B4-BE49-F238E27FC236}">
                  <a16:creationId xmlns:a16="http://schemas.microsoft.com/office/drawing/2014/main" id="{B5AD63AD-EAC5-C414-3EAB-9DE13B3B1ADB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99;p53">
              <a:extLst>
                <a:ext uri="{FF2B5EF4-FFF2-40B4-BE49-F238E27FC236}">
                  <a16:creationId xmlns:a16="http://schemas.microsoft.com/office/drawing/2014/main" id="{4611317F-15C8-253A-867B-D2FB0F1BC0C0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00;p53">
              <a:extLst>
                <a:ext uri="{FF2B5EF4-FFF2-40B4-BE49-F238E27FC236}">
                  <a16:creationId xmlns:a16="http://schemas.microsoft.com/office/drawing/2014/main" id="{C87B5758-82A7-9B9F-D23D-DDD042105CCA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1;p53">
              <a:extLst>
                <a:ext uri="{FF2B5EF4-FFF2-40B4-BE49-F238E27FC236}">
                  <a16:creationId xmlns:a16="http://schemas.microsoft.com/office/drawing/2014/main" id="{DDE85BB8-7274-1C99-6FA5-85BCE49184BC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2;p53">
              <a:extLst>
                <a:ext uri="{FF2B5EF4-FFF2-40B4-BE49-F238E27FC236}">
                  <a16:creationId xmlns:a16="http://schemas.microsoft.com/office/drawing/2014/main" id="{23DC8BA6-2685-9D9D-85AE-35FC00D8AA0C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3;p53">
              <a:extLst>
                <a:ext uri="{FF2B5EF4-FFF2-40B4-BE49-F238E27FC236}">
                  <a16:creationId xmlns:a16="http://schemas.microsoft.com/office/drawing/2014/main" id="{DA2D6224-67EE-0D21-C1C7-038CB8D0A213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4;p53">
              <a:extLst>
                <a:ext uri="{FF2B5EF4-FFF2-40B4-BE49-F238E27FC236}">
                  <a16:creationId xmlns:a16="http://schemas.microsoft.com/office/drawing/2014/main" id="{7DF2A1EE-4E09-37B7-0AE7-39C2CF774FF3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5;p53">
              <a:extLst>
                <a:ext uri="{FF2B5EF4-FFF2-40B4-BE49-F238E27FC236}">
                  <a16:creationId xmlns:a16="http://schemas.microsoft.com/office/drawing/2014/main" id="{D4525E61-530A-3928-C585-F9CE51CE5F68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06;p53">
              <a:extLst>
                <a:ext uri="{FF2B5EF4-FFF2-40B4-BE49-F238E27FC236}">
                  <a16:creationId xmlns:a16="http://schemas.microsoft.com/office/drawing/2014/main" id="{029BABAA-1198-DABC-6D3C-377460DA22A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07;p53">
              <a:extLst>
                <a:ext uri="{FF2B5EF4-FFF2-40B4-BE49-F238E27FC236}">
                  <a16:creationId xmlns:a16="http://schemas.microsoft.com/office/drawing/2014/main" id="{18A87FA5-F2F7-63D5-D31E-2E3197802700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08;p53">
              <a:extLst>
                <a:ext uri="{FF2B5EF4-FFF2-40B4-BE49-F238E27FC236}">
                  <a16:creationId xmlns:a16="http://schemas.microsoft.com/office/drawing/2014/main" id="{DA9996E5-BE2F-7A8E-A351-645161D71B1A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09;p53">
              <a:extLst>
                <a:ext uri="{FF2B5EF4-FFF2-40B4-BE49-F238E27FC236}">
                  <a16:creationId xmlns:a16="http://schemas.microsoft.com/office/drawing/2014/main" id="{7788C98A-2F52-968F-48B1-ECD88A540E8E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0;p53">
              <a:extLst>
                <a:ext uri="{FF2B5EF4-FFF2-40B4-BE49-F238E27FC236}">
                  <a16:creationId xmlns:a16="http://schemas.microsoft.com/office/drawing/2014/main" id="{B51A9D3A-93AB-2847-1B35-37B1751D0A08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1;p53">
              <a:extLst>
                <a:ext uri="{FF2B5EF4-FFF2-40B4-BE49-F238E27FC236}">
                  <a16:creationId xmlns:a16="http://schemas.microsoft.com/office/drawing/2014/main" id="{4B70048B-AA8D-1E86-524A-32E001517C9A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2;p53">
              <a:extLst>
                <a:ext uri="{FF2B5EF4-FFF2-40B4-BE49-F238E27FC236}">
                  <a16:creationId xmlns:a16="http://schemas.microsoft.com/office/drawing/2014/main" id="{98470E55-A634-79A6-151D-F97885948399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;p53">
              <a:extLst>
                <a:ext uri="{FF2B5EF4-FFF2-40B4-BE49-F238E27FC236}">
                  <a16:creationId xmlns:a16="http://schemas.microsoft.com/office/drawing/2014/main" id="{05BF9A78-B94A-DC00-883F-5A59E7B450C7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4;p53">
              <a:extLst>
                <a:ext uri="{FF2B5EF4-FFF2-40B4-BE49-F238E27FC236}">
                  <a16:creationId xmlns:a16="http://schemas.microsoft.com/office/drawing/2014/main" id="{7C73F734-89E2-265A-CC4C-95F1531B3939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5;p53">
              <a:extLst>
                <a:ext uri="{FF2B5EF4-FFF2-40B4-BE49-F238E27FC236}">
                  <a16:creationId xmlns:a16="http://schemas.microsoft.com/office/drawing/2014/main" id="{29F4E141-2DDE-D221-D5AD-31B5358FE375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6;p53">
              <a:extLst>
                <a:ext uri="{FF2B5EF4-FFF2-40B4-BE49-F238E27FC236}">
                  <a16:creationId xmlns:a16="http://schemas.microsoft.com/office/drawing/2014/main" id="{135B9232-3D1A-BF3B-8C5C-3615D4F0B683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7;p53">
              <a:extLst>
                <a:ext uri="{FF2B5EF4-FFF2-40B4-BE49-F238E27FC236}">
                  <a16:creationId xmlns:a16="http://schemas.microsoft.com/office/drawing/2014/main" id="{46377853-DA86-6DC3-E0A9-4E2E53489CB6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18;p53">
              <a:extLst>
                <a:ext uri="{FF2B5EF4-FFF2-40B4-BE49-F238E27FC236}">
                  <a16:creationId xmlns:a16="http://schemas.microsoft.com/office/drawing/2014/main" id="{8121EF84-10E3-1EBF-9878-72632D4ED13D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19;p53">
              <a:extLst>
                <a:ext uri="{FF2B5EF4-FFF2-40B4-BE49-F238E27FC236}">
                  <a16:creationId xmlns:a16="http://schemas.microsoft.com/office/drawing/2014/main" id="{172C057E-2550-85B2-6843-2B3D9E3C2438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20;p53">
              <a:extLst>
                <a:ext uri="{FF2B5EF4-FFF2-40B4-BE49-F238E27FC236}">
                  <a16:creationId xmlns:a16="http://schemas.microsoft.com/office/drawing/2014/main" id="{DDFA4E27-F8B1-A3CF-9D04-E8540A5E138A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21;p53">
              <a:extLst>
                <a:ext uri="{FF2B5EF4-FFF2-40B4-BE49-F238E27FC236}">
                  <a16:creationId xmlns:a16="http://schemas.microsoft.com/office/drawing/2014/main" id="{407E8F6B-32A5-BEEA-97A8-0F74724A7F17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22;p53">
              <a:extLst>
                <a:ext uri="{FF2B5EF4-FFF2-40B4-BE49-F238E27FC236}">
                  <a16:creationId xmlns:a16="http://schemas.microsoft.com/office/drawing/2014/main" id="{3651A2B5-B190-3FD3-BFC9-B8E891477BE2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23;p53">
              <a:extLst>
                <a:ext uri="{FF2B5EF4-FFF2-40B4-BE49-F238E27FC236}">
                  <a16:creationId xmlns:a16="http://schemas.microsoft.com/office/drawing/2014/main" id="{833BB9B8-0582-009D-2AAD-3AC52390EA23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24;p53">
              <a:extLst>
                <a:ext uri="{FF2B5EF4-FFF2-40B4-BE49-F238E27FC236}">
                  <a16:creationId xmlns:a16="http://schemas.microsoft.com/office/drawing/2014/main" id="{CD4B4F8C-69AC-1C60-9C1B-91666E2F80BD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25;p53">
              <a:extLst>
                <a:ext uri="{FF2B5EF4-FFF2-40B4-BE49-F238E27FC236}">
                  <a16:creationId xmlns:a16="http://schemas.microsoft.com/office/drawing/2014/main" id="{51D6AD1E-ACC6-8095-9AC7-50B1E06CAE5B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26;p53">
              <a:extLst>
                <a:ext uri="{FF2B5EF4-FFF2-40B4-BE49-F238E27FC236}">
                  <a16:creationId xmlns:a16="http://schemas.microsoft.com/office/drawing/2014/main" id="{15D314B0-717A-AA5F-C376-154BBB468A67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27;p53">
              <a:extLst>
                <a:ext uri="{FF2B5EF4-FFF2-40B4-BE49-F238E27FC236}">
                  <a16:creationId xmlns:a16="http://schemas.microsoft.com/office/drawing/2014/main" id="{A2DC6EDB-1458-D7A5-B17B-2CE6028923FA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2999;p46">
            <a:extLst>
              <a:ext uri="{FF2B5EF4-FFF2-40B4-BE49-F238E27FC236}">
                <a16:creationId xmlns:a16="http://schemas.microsoft.com/office/drawing/2014/main" id="{2E5DDEE0-B06E-C760-AA01-B7E08B0DE1AA}"/>
              </a:ext>
            </a:extLst>
          </p:cNvPr>
          <p:cNvSpPr txBox="1"/>
          <p:nvPr/>
        </p:nvSpPr>
        <p:spPr>
          <a:xfrm>
            <a:off x="6073559" y="4268010"/>
            <a:ext cx="2769441" cy="49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EDEDE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</a:rPr>
              <a:t>Referência:</a:t>
            </a:r>
          </a:p>
          <a:p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Six </a:t>
            </a:r>
            <a:r>
              <a:rPr lang="pt-BR" sz="1000" dirty="0" err="1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Advantages</a:t>
            </a:r>
            <a:r>
              <a:rPr lang="pt-BR" sz="1000" dirty="0">
                <a:solidFill>
                  <a:srgbClr val="EDEDE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sym typeface="Cairo"/>
                <a:hlinkClick r:id="rId3"/>
              </a:rPr>
              <a:t> of Cloud Computing</a:t>
            </a:r>
            <a:endParaRPr lang="pt-BR"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rgbClr val="EDEDE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  <a:sym typeface="Cai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D8C6E3-C902-3D5F-13D4-74D4B5C1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91" y="1336255"/>
            <a:ext cx="410079" cy="4100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CD90C0-8B4E-5C79-4170-46A2CCCB6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29" y="1356603"/>
            <a:ext cx="396619" cy="396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A4E0F5-A8C3-31AA-65A0-2881B7770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573" y="1372144"/>
            <a:ext cx="362242" cy="36224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3C9BAB0-0840-70F6-DAA8-0017760D3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714" y="3099496"/>
            <a:ext cx="376669" cy="376669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41ACEFA5-A151-B61F-F8E0-93338848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669" y="3038355"/>
            <a:ext cx="426380" cy="426380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9096406A-1DBA-5B62-A6E0-9A1C907DA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419" y="3058754"/>
            <a:ext cx="390444" cy="390444"/>
          </a:xfrm>
          <a:prstGeom prst="rect">
            <a:avLst/>
          </a:prstGeom>
        </p:spPr>
      </p:pic>
      <p:sp>
        <p:nvSpPr>
          <p:cNvPr id="11" name="Google Shape;851;p44">
            <a:extLst>
              <a:ext uri="{FF2B5EF4-FFF2-40B4-BE49-F238E27FC236}">
                <a16:creationId xmlns:a16="http://schemas.microsoft.com/office/drawing/2014/main" id="{48C30EE2-90A1-0C71-3A80-60577C85B95B}"/>
              </a:ext>
            </a:extLst>
          </p:cNvPr>
          <p:cNvSpPr txBox="1">
            <a:spLocks/>
          </p:cNvSpPr>
          <p:nvPr/>
        </p:nvSpPr>
        <p:spPr>
          <a:xfrm>
            <a:off x="546298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6" name="Google Shape;851;p44">
            <a:extLst>
              <a:ext uri="{FF2B5EF4-FFF2-40B4-BE49-F238E27FC236}">
                <a16:creationId xmlns:a16="http://schemas.microsoft.com/office/drawing/2014/main" id="{844857E0-2A22-E4C8-09A0-62BAFC1E1D6A}"/>
              </a:ext>
            </a:extLst>
          </p:cNvPr>
          <p:cNvSpPr txBox="1">
            <a:spLocks/>
          </p:cNvSpPr>
          <p:nvPr/>
        </p:nvSpPr>
        <p:spPr>
          <a:xfrm>
            <a:off x="2282990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0" name="Google Shape;851;p44">
            <a:extLst>
              <a:ext uri="{FF2B5EF4-FFF2-40B4-BE49-F238E27FC236}">
                <a16:creationId xmlns:a16="http://schemas.microsoft.com/office/drawing/2014/main" id="{501847D4-99FF-4F17-C823-96B3D347FC89}"/>
              </a:ext>
            </a:extLst>
          </p:cNvPr>
          <p:cNvSpPr txBox="1">
            <a:spLocks/>
          </p:cNvSpPr>
          <p:nvPr/>
        </p:nvSpPr>
        <p:spPr>
          <a:xfrm>
            <a:off x="4019682" y="1300067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8" name="Google Shape;851;p44">
            <a:extLst>
              <a:ext uri="{FF2B5EF4-FFF2-40B4-BE49-F238E27FC236}">
                <a16:creationId xmlns:a16="http://schemas.microsoft.com/office/drawing/2014/main" id="{D1A8632A-6F9A-4F6F-A545-62D4C0B6E699}"/>
              </a:ext>
            </a:extLst>
          </p:cNvPr>
          <p:cNvSpPr txBox="1">
            <a:spLocks/>
          </p:cNvSpPr>
          <p:nvPr/>
        </p:nvSpPr>
        <p:spPr>
          <a:xfrm>
            <a:off x="546298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32" name="Google Shape;851;p44">
            <a:extLst>
              <a:ext uri="{FF2B5EF4-FFF2-40B4-BE49-F238E27FC236}">
                <a16:creationId xmlns:a16="http://schemas.microsoft.com/office/drawing/2014/main" id="{ED576A9C-F67C-2D35-0F98-62215B9F6DFA}"/>
              </a:ext>
            </a:extLst>
          </p:cNvPr>
          <p:cNvSpPr txBox="1">
            <a:spLocks/>
          </p:cNvSpPr>
          <p:nvPr/>
        </p:nvSpPr>
        <p:spPr>
          <a:xfrm>
            <a:off x="2282990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36" name="Google Shape;851;p44">
            <a:extLst>
              <a:ext uri="{FF2B5EF4-FFF2-40B4-BE49-F238E27FC236}">
                <a16:creationId xmlns:a16="http://schemas.microsoft.com/office/drawing/2014/main" id="{CAD19F42-E889-4E03-3972-77C701CC4C88}"/>
              </a:ext>
            </a:extLst>
          </p:cNvPr>
          <p:cNvSpPr txBox="1">
            <a:spLocks/>
          </p:cNvSpPr>
          <p:nvPr/>
        </p:nvSpPr>
        <p:spPr>
          <a:xfrm>
            <a:off x="4019682" y="3013481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3030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 E BENEFÍCIOS DA </a:t>
            </a:r>
            <a:r>
              <a:rPr lang="en" b="0" i="1" dirty="0">
                <a:solidFill>
                  <a:schemeClr val="dk2"/>
                </a:solidFill>
              </a:rPr>
              <a:t>CLOUD</a:t>
            </a:r>
            <a:endParaRPr b="0" i="1" dirty="0">
              <a:solidFill>
                <a:schemeClr val="dk2"/>
              </a:solidFill>
            </a:endParaRPr>
          </a:p>
        </p:txBody>
      </p:sp>
      <p:grpSp>
        <p:nvGrpSpPr>
          <p:cNvPr id="9" name="Google Shape;1878;p66">
            <a:extLst>
              <a:ext uri="{FF2B5EF4-FFF2-40B4-BE49-F238E27FC236}">
                <a16:creationId xmlns:a16="http://schemas.microsoft.com/office/drawing/2014/main" id="{AE18B3DD-044F-8F20-BB54-C891750D4359}"/>
              </a:ext>
            </a:extLst>
          </p:cNvPr>
          <p:cNvGrpSpPr/>
          <p:nvPr/>
        </p:nvGrpSpPr>
        <p:grpSpPr>
          <a:xfrm>
            <a:off x="3101481" y="1541205"/>
            <a:ext cx="2688731" cy="3871458"/>
            <a:chOff x="2949741" y="1578225"/>
            <a:chExt cx="3244516" cy="4671724"/>
          </a:xfrm>
        </p:grpSpPr>
        <p:sp>
          <p:nvSpPr>
            <p:cNvPr id="10" name="Google Shape;1879;p66">
              <a:extLst>
                <a:ext uri="{FF2B5EF4-FFF2-40B4-BE49-F238E27FC236}">
                  <a16:creationId xmlns:a16="http://schemas.microsoft.com/office/drawing/2014/main" id="{5C5DBA36-9B79-B73D-A113-03B1948641A1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0;p66">
              <a:extLst>
                <a:ext uri="{FF2B5EF4-FFF2-40B4-BE49-F238E27FC236}">
                  <a16:creationId xmlns:a16="http://schemas.microsoft.com/office/drawing/2014/main" id="{DFACBA6E-A5CB-FB4F-1AA7-8340306D005A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1;p66">
              <a:extLst>
                <a:ext uri="{FF2B5EF4-FFF2-40B4-BE49-F238E27FC236}">
                  <a16:creationId xmlns:a16="http://schemas.microsoft.com/office/drawing/2014/main" id="{F9C18DAB-D753-5AFF-B19F-C5AA1574508F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2;p66">
              <a:extLst>
                <a:ext uri="{FF2B5EF4-FFF2-40B4-BE49-F238E27FC236}">
                  <a16:creationId xmlns:a16="http://schemas.microsoft.com/office/drawing/2014/main" id="{4B56D3B0-D780-0B47-0EC1-BDA1244B9D02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3;p66">
              <a:extLst>
                <a:ext uri="{FF2B5EF4-FFF2-40B4-BE49-F238E27FC236}">
                  <a16:creationId xmlns:a16="http://schemas.microsoft.com/office/drawing/2014/main" id="{4691EF35-B6F9-A658-9928-3CCCD60A9AEB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4;p66">
              <a:extLst>
                <a:ext uri="{FF2B5EF4-FFF2-40B4-BE49-F238E27FC236}">
                  <a16:creationId xmlns:a16="http://schemas.microsoft.com/office/drawing/2014/main" id="{EDDABD15-3118-820F-741D-02ACEC4ABA29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5;p66">
              <a:extLst>
                <a:ext uri="{FF2B5EF4-FFF2-40B4-BE49-F238E27FC236}">
                  <a16:creationId xmlns:a16="http://schemas.microsoft.com/office/drawing/2014/main" id="{2F70EE9B-427E-7E62-9238-16090C5C4DDC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6;p66">
              <a:extLst>
                <a:ext uri="{FF2B5EF4-FFF2-40B4-BE49-F238E27FC236}">
                  <a16:creationId xmlns:a16="http://schemas.microsoft.com/office/drawing/2014/main" id="{F2E553D0-9B4D-55B8-38D6-FCCC1D98B3B2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7;p66">
              <a:extLst>
                <a:ext uri="{FF2B5EF4-FFF2-40B4-BE49-F238E27FC236}">
                  <a16:creationId xmlns:a16="http://schemas.microsoft.com/office/drawing/2014/main" id="{DF38B8D1-7740-114B-7E2F-B1A6629C5DA0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8;p66">
              <a:extLst>
                <a:ext uri="{FF2B5EF4-FFF2-40B4-BE49-F238E27FC236}">
                  <a16:creationId xmlns:a16="http://schemas.microsoft.com/office/drawing/2014/main" id="{C4EEF8C8-46FA-B0DF-C973-5CA19FBAFEF7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9;p66">
              <a:extLst>
                <a:ext uri="{FF2B5EF4-FFF2-40B4-BE49-F238E27FC236}">
                  <a16:creationId xmlns:a16="http://schemas.microsoft.com/office/drawing/2014/main" id="{7D791B50-9B21-B0C5-0C6E-1BB796A78183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0;p66">
              <a:extLst>
                <a:ext uri="{FF2B5EF4-FFF2-40B4-BE49-F238E27FC236}">
                  <a16:creationId xmlns:a16="http://schemas.microsoft.com/office/drawing/2014/main" id="{DC426952-8F31-54A2-D394-7D90F9C3B066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1;p66">
              <a:extLst>
                <a:ext uri="{FF2B5EF4-FFF2-40B4-BE49-F238E27FC236}">
                  <a16:creationId xmlns:a16="http://schemas.microsoft.com/office/drawing/2014/main" id="{7C695A23-7066-CF56-F3F4-73471D0D6554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2;p66">
              <a:extLst>
                <a:ext uri="{FF2B5EF4-FFF2-40B4-BE49-F238E27FC236}">
                  <a16:creationId xmlns:a16="http://schemas.microsoft.com/office/drawing/2014/main" id="{2EAD7872-A8ED-64EC-409B-0C40F91E72A0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3;p66">
              <a:extLst>
                <a:ext uri="{FF2B5EF4-FFF2-40B4-BE49-F238E27FC236}">
                  <a16:creationId xmlns:a16="http://schemas.microsoft.com/office/drawing/2014/main" id="{A547A7D6-A396-7097-DB69-F26AF8CC5FF3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4;p66">
              <a:extLst>
                <a:ext uri="{FF2B5EF4-FFF2-40B4-BE49-F238E27FC236}">
                  <a16:creationId xmlns:a16="http://schemas.microsoft.com/office/drawing/2014/main" id="{A178CA27-06A8-7652-C019-5F85CFA11C68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5;p66">
              <a:extLst>
                <a:ext uri="{FF2B5EF4-FFF2-40B4-BE49-F238E27FC236}">
                  <a16:creationId xmlns:a16="http://schemas.microsoft.com/office/drawing/2014/main" id="{235F9F56-998C-540E-5C54-B7ABC30D272F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6;p66">
              <a:extLst>
                <a:ext uri="{FF2B5EF4-FFF2-40B4-BE49-F238E27FC236}">
                  <a16:creationId xmlns:a16="http://schemas.microsoft.com/office/drawing/2014/main" id="{CEE92982-C28D-AE7F-1F2D-41EAC76A446E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7;p66">
              <a:extLst>
                <a:ext uri="{FF2B5EF4-FFF2-40B4-BE49-F238E27FC236}">
                  <a16:creationId xmlns:a16="http://schemas.microsoft.com/office/drawing/2014/main" id="{8EE37611-6EE1-C30E-717B-B0605D2620C0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8;p66">
              <a:extLst>
                <a:ext uri="{FF2B5EF4-FFF2-40B4-BE49-F238E27FC236}">
                  <a16:creationId xmlns:a16="http://schemas.microsoft.com/office/drawing/2014/main" id="{EFC032A8-E5A1-0272-9907-7165AEF696A3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9;p66">
              <a:extLst>
                <a:ext uri="{FF2B5EF4-FFF2-40B4-BE49-F238E27FC236}">
                  <a16:creationId xmlns:a16="http://schemas.microsoft.com/office/drawing/2014/main" id="{F67A2983-4AC0-743A-1FA8-133FE822B083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0;p66">
              <a:extLst>
                <a:ext uri="{FF2B5EF4-FFF2-40B4-BE49-F238E27FC236}">
                  <a16:creationId xmlns:a16="http://schemas.microsoft.com/office/drawing/2014/main" id="{117872ED-17E1-AC43-A46F-41D639074FE6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1;p66">
              <a:extLst>
                <a:ext uri="{FF2B5EF4-FFF2-40B4-BE49-F238E27FC236}">
                  <a16:creationId xmlns:a16="http://schemas.microsoft.com/office/drawing/2014/main" id="{DA484B30-311D-341B-3358-E01CF9843469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2;p66">
              <a:extLst>
                <a:ext uri="{FF2B5EF4-FFF2-40B4-BE49-F238E27FC236}">
                  <a16:creationId xmlns:a16="http://schemas.microsoft.com/office/drawing/2014/main" id="{216CA9CA-222B-ACF3-0E71-F8E4D21EE1DF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3;p66">
              <a:extLst>
                <a:ext uri="{FF2B5EF4-FFF2-40B4-BE49-F238E27FC236}">
                  <a16:creationId xmlns:a16="http://schemas.microsoft.com/office/drawing/2014/main" id="{2875F41C-BB5C-FC9D-B93E-0CDC9BA162DC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4;p66">
              <a:extLst>
                <a:ext uri="{FF2B5EF4-FFF2-40B4-BE49-F238E27FC236}">
                  <a16:creationId xmlns:a16="http://schemas.microsoft.com/office/drawing/2014/main" id="{07013AB7-CA40-77E0-CBB0-7B6FBFEADC1E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5;p66">
              <a:extLst>
                <a:ext uri="{FF2B5EF4-FFF2-40B4-BE49-F238E27FC236}">
                  <a16:creationId xmlns:a16="http://schemas.microsoft.com/office/drawing/2014/main" id="{015EB36E-F9C4-8DE9-A314-7DFDF127C21A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6;p66">
              <a:extLst>
                <a:ext uri="{FF2B5EF4-FFF2-40B4-BE49-F238E27FC236}">
                  <a16:creationId xmlns:a16="http://schemas.microsoft.com/office/drawing/2014/main" id="{47E929AE-64F8-D3E4-BAFF-85A8732F0DAB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7;p66">
              <a:extLst>
                <a:ext uri="{FF2B5EF4-FFF2-40B4-BE49-F238E27FC236}">
                  <a16:creationId xmlns:a16="http://schemas.microsoft.com/office/drawing/2014/main" id="{88C2F4B3-FC8E-76B7-F6FA-080F9529DC92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8;p66">
              <a:extLst>
                <a:ext uri="{FF2B5EF4-FFF2-40B4-BE49-F238E27FC236}">
                  <a16:creationId xmlns:a16="http://schemas.microsoft.com/office/drawing/2014/main" id="{8F2947D4-FDEB-902B-73FA-277111C281FA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9;p66">
              <a:extLst>
                <a:ext uri="{FF2B5EF4-FFF2-40B4-BE49-F238E27FC236}">
                  <a16:creationId xmlns:a16="http://schemas.microsoft.com/office/drawing/2014/main" id="{615613AC-A540-91E0-78DC-88BF6769F3DE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0;p66">
              <a:extLst>
                <a:ext uri="{FF2B5EF4-FFF2-40B4-BE49-F238E27FC236}">
                  <a16:creationId xmlns:a16="http://schemas.microsoft.com/office/drawing/2014/main" id="{C12B7FCB-5930-94AE-595B-F3F98470E187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1;p66">
              <a:extLst>
                <a:ext uri="{FF2B5EF4-FFF2-40B4-BE49-F238E27FC236}">
                  <a16:creationId xmlns:a16="http://schemas.microsoft.com/office/drawing/2014/main" id="{6F919725-EA0F-0CE0-EAAB-01921C24BC72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2;p66">
              <a:extLst>
                <a:ext uri="{FF2B5EF4-FFF2-40B4-BE49-F238E27FC236}">
                  <a16:creationId xmlns:a16="http://schemas.microsoft.com/office/drawing/2014/main" id="{83F3D597-EFC0-5288-6119-30A0D4344C87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3;p66">
              <a:extLst>
                <a:ext uri="{FF2B5EF4-FFF2-40B4-BE49-F238E27FC236}">
                  <a16:creationId xmlns:a16="http://schemas.microsoft.com/office/drawing/2014/main" id="{E851644E-7DF5-2C75-D494-C0FFB131CDA5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4;p66">
              <a:extLst>
                <a:ext uri="{FF2B5EF4-FFF2-40B4-BE49-F238E27FC236}">
                  <a16:creationId xmlns:a16="http://schemas.microsoft.com/office/drawing/2014/main" id="{5AA69250-7615-084C-2DFB-B1ACE86A97FB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5;p66">
              <a:extLst>
                <a:ext uri="{FF2B5EF4-FFF2-40B4-BE49-F238E27FC236}">
                  <a16:creationId xmlns:a16="http://schemas.microsoft.com/office/drawing/2014/main" id="{D097AFA8-0AC2-154E-E67E-F188E02A975E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6;p66">
              <a:extLst>
                <a:ext uri="{FF2B5EF4-FFF2-40B4-BE49-F238E27FC236}">
                  <a16:creationId xmlns:a16="http://schemas.microsoft.com/office/drawing/2014/main" id="{0860A472-8F68-4605-65AE-7A0DB2A2163E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7;p66">
              <a:extLst>
                <a:ext uri="{FF2B5EF4-FFF2-40B4-BE49-F238E27FC236}">
                  <a16:creationId xmlns:a16="http://schemas.microsoft.com/office/drawing/2014/main" id="{88A828D5-8C44-47B3-F7B2-26AD8E81F08E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8;p66">
              <a:extLst>
                <a:ext uri="{FF2B5EF4-FFF2-40B4-BE49-F238E27FC236}">
                  <a16:creationId xmlns:a16="http://schemas.microsoft.com/office/drawing/2014/main" id="{BEC7E013-B11F-604F-C36A-5C1F6751B065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9;p66">
              <a:extLst>
                <a:ext uri="{FF2B5EF4-FFF2-40B4-BE49-F238E27FC236}">
                  <a16:creationId xmlns:a16="http://schemas.microsoft.com/office/drawing/2014/main" id="{B81D2C3E-001E-3DB0-F156-357CA1141543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0;p66">
              <a:extLst>
                <a:ext uri="{FF2B5EF4-FFF2-40B4-BE49-F238E27FC236}">
                  <a16:creationId xmlns:a16="http://schemas.microsoft.com/office/drawing/2014/main" id="{F6AED178-1328-CE8B-A59E-E3FE9287BCC1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1;p66">
              <a:extLst>
                <a:ext uri="{FF2B5EF4-FFF2-40B4-BE49-F238E27FC236}">
                  <a16:creationId xmlns:a16="http://schemas.microsoft.com/office/drawing/2014/main" id="{92640F1D-2941-AE5C-4457-BCE32CD1A088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2;p66">
              <a:extLst>
                <a:ext uri="{FF2B5EF4-FFF2-40B4-BE49-F238E27FC236}">
                  <a16:creationId xmlns:a16="http://schemas.microsoft.com/office/drawing/2014/main" id="{69165648-5A33-B39E-C934-E63D1A62C3FC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3;p66">
              <a:extLst>
                <a:ext uri="{FF2B5EF4-FFF2-40B4-BE49-F238E27FC236}">
                  <a16:creationId xmlns:a16="http://schemas.microsoft.com/office/drawing/2014/main" id="{81389361-32A4-5617-4B62-0E0D03734EB2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4;p66">
              <a:extLst>
                <a:ext uri="{FF2B5EF4-FFF2-40B4-BE49-F238E27FC236}">
                  <a16:creationId xmlns:a16="http://schemas.microsoft.com/office/drawing/2014/main" id="{75038E02-6ADB-03A0-756F-5A4847BE13EC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5;p66">
              <a:extLst>
                <a:ext uri="{FF2B5EF4-FFF2-40B4-BE49-F238E27FC236}">
                  <a16:creationId xmlns:a16="http://schemas.microsoft.com/office/drawing/2014/main" id="{73C7BFC3-0D96-2435-926D-0B7950E69110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6;p66">
              <a:extLst>
                <a:ext uri="{FF2B5EF4-FFF2-40B4-BE49-F238E27FC236}">
                  <a16:creationId xmlns:a16="http://schemas.microsoft.com/office/drawing/2014/main" id="{97741433-0216-3698-F839-6F86C699FFAE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7;p66">
              <a:extLst>
                <a:ext uri="{FF2B5EF4-FFF2-40B4-BE49-F238E27FC236}">
                  <a16:creationId xmlns:a16="http://schemas.microsoft.com/office/drawing/2014/main" id="{C63E7B4D-FA8A-FC77-DB95-DF258EFF9A3A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D11974F1-709A-0B74-B1AA-5AD38BF55DF3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2F12F8CB-B94D-6D37-F896-D305264D2B13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ECDF3B30-D0E0-038E-7458-CC900CB5B8BC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B680CBCE-5556-DD8A-D980-7763CCCA2135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D3A364C2-375B-44F0-60B3-E973EDF8606F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87EF69E-3C6D-C68B-0ACB-01FB4C027EAA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2E92905A-38E7-A1C9-CB72-1C43CF25D04C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F05952DE-D4FD-3C62-EAB7-CF3C7B61E20B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487E9386-FE0B-4ABB-BE44-32ECA11C4870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B58DE2-C1E9-E6AE-A91E-944716A22185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E49B60A8-C2C6-E79A-B70E-2FACF139E17D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3D2C05BD-F11D-98CC-714F-C5A3AEE5FEDF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6009DAAE-B2FF-A41C-F5A8-958B9E2CFCD8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980297C2-21FC-0B0E-9C7F-0EA15B1C012D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C6394348-68A3-A868-2BCC-12F7DD840A10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34574969-37BE-AF77-CCF5-51D3C7ABE772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D9E6540B-0EAC-04F5-EACB-37E332A50F43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F5D65042-D705-6112-C555-E419EB67E75D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064630C-8561-1840-8970-9C79A8C2428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E819D62F-AF0E-BDD1-0F73-FE3381FE2213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C4E29447-51D2-F4F4-C59F-C514CCA618D2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48FB2714-607C-6DD7-29EF-958CC51A71DE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571B7714-79D8-AD37-1D20-EA17DEA01C17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62DCBE3-CAFE-D39B-E90B-D7F70A1A1FCA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743E135D-EA68-6E48-2F8F-FAA151E8B873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E49C255A-0842-0C8E-C3A6-F0A4C485102B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3F02B92-FD7B-4C0F-CC56-87455C83064A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1CD1530-F8FE-6D55-A411-4D36C1876307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03917B24-08A6-C553-FCE9-D3A03FEF804C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95A78378-DD6F-37B3-56D8-7320B3A96A5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33E0A766-6639-EEB4-222E-1B44EC1C593F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28381EC2-B94E-5664-9053-1E10485F247D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87466BDF-2DFF-8D82-3B0B-D068E0606BC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25945B6C-7C57-6FFD-FF22-36520BFA6B1D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B923391D-8DA8-4494-6817-3828BA40C189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4A4EDD22-DF8A-1626-A1BF-2CB7BC35E411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A0AE6BB2-5186-7DCD-5953-CB0A41B0D547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4AD7FF-E33C-ABEB-DF06-7C63BEAE8135}"/>
              </a:ext>
            </a:extLst>
          </p:cNvPr>
          <p:cNvGrpSpPr/>
          <p:nvPr/>
        </p:nvGrpSpPr>
        <p:grpSpPr>
          <a:xfrm>
            <a:off x="403551" y="1547901"/>
            <a:ext cx="837000" cy="837000"/>
            <a:chOff x="1481602" y="1558604"/>
            <a:chExt cx="837000" cy="837000"/>
          </a:xfrm>
        </p:grpSpPr>
        <p:sp>
          <p:nvSpPr>
            <p:cNvPr id="106" name="Google Shape;1194;p52">
              <a:extLst>
                <a:ext uri="{FF2B5EF4-FFF2-40B4-BE49-F238E27FC236}">
                  <a16:creationId xmlns:a16="http://schemas.microsoft.com/office/drawing/2014/main" id="{9BDA9066-6815-B240-0255-235EC0927D6E}"/>
                </a:ext>
              </a:extLst>
            </p:cNvPr>
            <p:cNvSpPr/>
            <p:nvPr/>
          </p:nvSpPr>
          <p:spPr>
            <a:xfrm>
              <a:off x="1481602" y="1558604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12C96C29-8C8B-D42A-0933-0E209E6A8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93" y="1708695"/>
              <a:ext cx="53681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2D165D4-5851-E08D-1C1E-0E65568F0DAE}"/>
              </a:ext>
            </a:extLst>
          </p:cNvPr>
          <p:cNvGrpSpPr/>
          <p:nvPr/>
        </p:nvGrpSpPr>
        <p:grpSpPr>
          <a:xfrm>
            <a:off x="7742005" y="1541205"/>
            <a:ext cx="837000" cy="837000"/>
            <a:chOff x="4779825" y="1640300"/>
            <a:chExt cx="837000" cy="837000"/>
          </a:xfrm>
        </p:grpSpPr>
        <p:sp>
          <p:nvSpPr>
            <p:cNvPr id="118" name="Google Shape;1195;p52">
              <a:extLst>
                <a:ext uri="{FF2B5EF4-FFF2-40B4-BE49-F238E27FC236}">
                  <a16:creationId xmlns:a16="http://schemas.microsoft.com/office/drawing/2014/main" id="{F57169BF-2FF8-8443-3747-9F27E278923D}"/>
                </a:ext>
              </a:extLst>
            </p:cNvPr>
            <p:cNvSpPr/>
            <p:nvPr/>
          </p:nvSpPr>
          <p:spPr>
            <a:xfrm>
              <a:off x="4779825" y="1640300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Picture 6" descr="Rocket free icon">
              <a:extLst>
                <a:ext uri="{FF2B5EF4-FFF2-40B4-BE49-F238E27FC236}">
                  <a16:creationId xmlns:a16="http://schemas.microsoft.com/office/drawing/2014/main" id="{99939849-C492-9FC7-FEAB-8CBAF8ECA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352" y="1819948"/>
              <a:ext cx="487106" cy="48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F7C2CCE5-BEC2-C01F-1F55-E4D4C436B190}"/>
              </a:ext>
            </a:extLst>
          </p:cNvPr>
          <p:cNvGrpSpPr/>
          <p:nvPr/>
        </p:nvGrpSpPr>
        <p:grpSpPr>
          <a:xfrm>
            <a:off x="403551" y="3122804"/>
            <a:ext cx="837000" cy="837000"/>
            <a:chOff x="3523163" y="2673625"/>
            <a:chExt cx="837000" cy="837000"/>
          </a:xfrm>
        </p:grpSpPr>
        <p:sp>
          <p:nvSpPr>
            <p:cNvPr id="121" name="Google Shape;1196;p52">
              <a:extLst>
                <a:ext uri="{FF2B5EF4-FFF2-40B4-BE49-F238E27FC236}">
                  <a16:creationId xmlns:a16="http://schemas.microsoft.com/office/drawing/2014/main" id="{90077118-1B95-6BFD-B28C-A38320E306EF}"/>
                </a:ext>
              </a:extLst>
            </p:cNvPr>
            <p:cNvSpPr/>
            <p:nvPr/>
          </p:nvSpPr>
          <p:spPr>
            <a:xfrm>
              <a:off x="3523163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Picture 4">
              <a:extLst>
                <a:ext uri="{FF2B5EF4-FFF2-40B4-BE49-F238E27FC236}">
                  <a16:creationId xmlns:a16="http://schemas.microsoft.com/office/drawing/2014/main" id="{13071507-7024-A000-0EE0-FE80D5D7F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355" y="2845558"/>
              <a:ext cx="501893" cy="50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3402E787-1B40-43AE-6269-6E6BDB23B6AD}"/>
              </a:ext>
            </a:extLst>
          </p:cNvPr>
          <p:cNvGrpSpPr/>
          <p:nvPr/>
        </p:nvGrpSpPr>
        <p:grpSpPr>
          <a:xfrm>
            <a:off x="7751072" y="3122272"/>
            <a:ext cx="837000" cy="837000"/>
            <a:chOff x="4779825" y="2673625"/>
            <a:chExt cx="837000" cy="837000"/>
          </a:xfrm>
        </p:grpSpPr>
        <p:sp>
          <p:nvSpPr>
            <p:cNvPr id="124" name="Google Shape;1197;p52">
              <a:extLst>
                <a:ext uri="{FF2B5EF4-FFF2-40B4-BE49-F238E27FC236}">
                  <a16:creationId xmlns:a16="http://schemas.microsoft.com/office/drawing/2014/main" id="{8B3D2BCA-BC69-AAC4-642F-40059A5C42FA}"/>
                </a:ext>
              </a:extLst>
            </p:cNvPr>
            <p:cNvSpPr/>
            <p:nvPr/>
          </p:nvSpPr>
          <p:spPr>
            <a:xfrm>
              <a:off x="4779825" y="2673625"/>
              <a:ext cx="837000" cy="837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" name="Picture 8">
              <a:extLst>
                <a:ext uri="{FF2B5EF4-FFF2-40B4-BE49-F238E27FC236}">
                  <a16:creationId xmlns:a16="http://schemas.microsoft.com/office/drawing/2014/main" id="{7A9B2BAF-E991-2B4F-2043-12796EB2B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704" y="2814104"/>
              <a:ext cx="519699" cy="519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Google Shape;739;p42">
            <a:extLst>
              <a:ext uri="{FF2B5EF4-FFF2-40B4-BE49-F238E27FC236}">
                <a16:creationId xmlns:a16="http://schemas.microsoft.com/office/drawing/2014/main" id="{DEDFE532-72FE-6012-3D1A-5F920DBFEDAD}"/>
              </a:ext>
            </a:extLst>
          </p:cNvPr>
          <p:cNvSpPr/>
          <p:nvPr/>
        </p:nvSpPr>
        <p:spPr>
          <a:xfrm>
            <a:off x="412618" y="1101136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Alta Disponibilidade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7" name="Google Shape;739;p42">
            <a:extLst>
              <a:ext uri="{FF2B5EF4-FFF2-40B4-BE49-F238E27FC236}">
                <a16:creationId xmlns:a16="http://schemas.microsoft.com/office/drawing/2014/main" id="{BC39A1C2-2EC3-31D4-D293-3DF18FFE86E8}"/>
              </a:ext>
            </a:extLst>
          </p:cNvPr>
          <p:cNvSpPr/>
          <p:nvPr/>
        </p:nvSpPr>
        <p:spPr>
          <a:xfrm>
            <a:off x="403550" y="2694592"/>
            <a:ext cx="2579337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Elasticidade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8" name="Google Shape;739;p42">
            <a:extLst>
              <a:ext uri="{FF2B5EF4-FFF2-40B4-BE49-F238E27FC236}">
                <a16:creationId xmlns:a16="http://schemas.microsoft.com/office/drawing/2014/main" id="{EF470A54-AA72-EC55-1BDE-7E716FF6C05A}"/>
              </a:ext>
            </a:extLst>
          </p:cNvPr>
          <p:cNvSpPr/>
          <p:nvPr/>
        </p:nvSpPr>
        <p:spPr>
          <a:xfrm>
            <a:off x="6017802" y="1094440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Agilidade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9" name="Google Shape;739;p42">
            <a:extLst>
              <a:ext uri="{FF2B5EF4-FFF2-40B4-BE49-F238E27FC236}">
                <a16:creationId xmlns:a16="http://schemas.microsoft.com/office/drawing/2014/main" id="{ED43368B-F8D5-EEB2-0F2E-D51B09004CEC}"/>
              </a:ext>
            </a:extLst>
          </p:cNvPr>
          <p:cNvSpPr/>
          <p:nvPr/>
        </p:nvSpPr>
        <p:spPr>
          <a:xfrm>
            <a:off x="6017802" y="2682857"/>
            <a:ext cx="2570270" cy="286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Durabilidade</a:t>
            </a: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0" name="Google Shape;847;p44">
            <a:extLst>
              <a:ext uri="{FF2B5EF4-FFF2-40B4-BE49-F238E27FC236}">
                <a16:creationId xmlns:a16="http://schemas.microsoft.com/office/drawing/2014/main" id="{E67BA617-1531-2953-5020-69A4D0B3CF1E}"/>
              </a:ext>
            </a:extLst>
          </p:cNvPr>
          <p:cNvSpPr txBox="1">
            <a:spLocks/>
          </p:cNvSpPr>
          <p:nvPr/>
        </p:nvSpPr>
        <p:spPr>
          <a:xfrm>
            <a:off x="1322419" y="1493859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Aplicações de alta disponibilidade estão preparadas para eventos de falha e operam continuamente</a:t>
            </a:r>
          </a:p>
        </p:txBody>
      </p:sp>
      <p:sp>
        <p:nvSpPr>
          <p:cNvPr id="131" name="Google Shape;847;p44">
            <a:extLst>
              <a:ext uri="{FF2B5EF4-FFF2-40B4-BE49-F238E27FC236}">
                <a16:creationId xmlns:a16="http://schemas.microsoft.com/office/drawing/2014/main" id="{6F185E0A-8895-9A88-26CF-BE9B3C99D994}"/>
              </a:ext>
            </a:extLst>
          </p:cNvPr>
          <p:cNvSpPr txBox="1">
            <a:spLocks/>
          </p:cNvSpPr>
          <p:nvPr/>
        </p:nvSpPr>
        <p:spPr>
          <a:xfrm>
            <a:off x="6009997" y="150895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Com a facilidade dos serviços em nuvem, a agilidade se faz presente para proporcionar um menor </a:t>
            </a:r>
            <a:r>
              <a:rPr lang="pt-BR" sz="1000" i="1" dirty="0">
                <a:solidFill>
                  <a:schemeClr val="bg1"/>
                </a:solidFill>
                <a:ea typeface="Segoe UI Black" panose="020B0A02040204020203" pitchFamily="34" charset="0"/>
              </a:rPr>
              <a:t>time to </a:t>
            </a:r>
            <a:r>
              <a:rPr lang="pt-BR" sz="1000" i="1" dirty="0" err="1">
                <a:solidFill>
                  <a:schemeClr val="bg1"/>
                </a:solidFill>
                <a:ea typeface="Segoe UI Black" panose="020B0A02040204020203" pitchFamily="34" charset="0"/>
              </a:rPr>
              <a:t>market</a:t>
            </a:r>
            <a:endParaRPr lang="pt-BR" sz="1000" dirty="0">
              <a:solidFill>
                <a:schemeClr val="bg1"/>
              </a:solidFill>
              <a:ea typeface="Segoe UI Black" panose="020B0A02040204020203" pitchFamily="34" charset="0"/>
            </a:endParaRPr>
          </a:p>
        </p:txBody>
      </p:sp>
      <p:sp>
        <p:nvSpPr>
          <p:cNvPr id="132" name="Google Shape;847;p44">
            <a:extLst>
              <a:ext uri="{FF2B5EF4-FFF2-40B4-BE49-F238E27FC236}">
                <a16:creationId xmlns:a16="http://schemas.microsoft.com/office/drawing/2014/main" id="{B443372B-BFDB-9B3B-BF87-220D7F8C29E9}"/>
              </a:ext>
            </a:extLst>
          </p:cNvPr>
          <p:cNvSpPr txBox="1">
            <a:spLocks/>
          </p:cNvSpPr>
          <p:nvPr/>
        </p:nvSpPr>
        <p:spPr>
          <a:xfrm>
            <a:off x="1290618" y="3079680"/>
            <a:ext cx="1660469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elasticidade está associada ao provisionamento de recursos conforme o necessário</a:t>
            </a:r>
          </a:p>
        </p:txBody>
      </p:sp>
      <p:sp>
        <p:nvSpPr>
          <p:cNvPr id="133" name="Google Shape;847;p44">
            <a:extLst>
              <a:ext uri="{FF2B5EF4-FFF2-40B4-BE49-F238E27FC236}">
                <a16:creationId xmlns:a16="http://schemas.microsoft.com/office/drawing/2014/main" id="{5CE4B5F5-960D-CBD1-EB06-290712173EFF}"/>
              </a:ext>
            </a:extLst>
          </p:cNvPr>
          <p:cNvSpPr txBox="1">
            <a:spLocks/>
          </p:cNvSpPr>
          <p:nvPr/>
        </p:nvSpPr>
        <p:spPr>
          <a:xfrm>
            <a:off x="5996219" y="3074739"/>
            <a:ext cx="1745786" cy="9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pt-BR" sz="1000" dirty="0">
                <a:solidFill>
                  <a:schemeClr val="bg1"/>
                </a:solidFill>
                <a:ea typeface="Segoe UI Black" panose="020B0A02040204020203" pitchFamily="34" charset="0"/>
              </a:rPr>
              <a:t>A durabilidade está associada a proteção de dados em longo termo. Isto significa que os dados continuarão intactos</a:t>
            </a:r>
          </a:p>
        </p:txBody>
      </p:sp>
    </p:spTree>
    <p:extLst>
      <p:ext uri="{BB962C8B-B14F-4D97-AF65-F5344CB8AC3E}">
        <p14:creationId xmlns:p14="http://schemas.microsoft.com/office/powerpoint/2010/main" val="18625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/>
      <p:bldP spid="131" grpId="0"/>
      <p:bldP spid="132" grpId="0"/>
      <p:bldP spid="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7"/>
          <p:cNvSpPr txBox="1">
            <a:spLocks noGrp="1"/>
          </p:cNvSpPr>
          <p:nvPr>
            <p:ph type="subTitle" idx="1"/>
          </p:nvPr>
        </p:nvSpPr>
        <p:spPr>
          <a:xfrm>
            <a:off x="976450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IaaS</a:t>
            </a:r>
            <a:endParaRPr sz="2800" dirty="0"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2"/>
          </p:nvPr>
        </p:nvSpPr>
        <p:spPr>
          <a:xfrm>
            <a:off x="3403004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PaaS</a:t>
            </a:r>
            <a:endParaRPr sz="2800" dirty="0"/>
          </a:p>
        </p:txBody>
      </p:sp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5880253" y="3142742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SaaS</a:t>
            </a:r>
            <a:endParaRPr sz="2800" dirty="0"/>
          </a:p>
        </p:txBody>
      </p:sp>
      <p:sp>
        <p:nvSpPr>
          <p:cNvPr id="941" name="Google Shape;941;p47"/>
          <p:cNvSpPr txBox="1">
            <a:spLocks noGrp="1"/>
          </p:cNvSpPr>
          <p:nvPr>
            <p:ph type="subTitle" idx="4"/>
          </p:nvPr>
        </p:nvSpPr>
        <p:spPr>
          <a:xfrm>
            <a:off x="976446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Infraestructure as a Service</a:t>
            </a:r>
            <a:endParaRPr dirty="0"/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5"/>
          </p:nvPr>
        </p:nvSpPr>
        <p:spPr>
          <a:xfrm>
            <a:off x="3403004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as a Service</a:t>
            </a:r>
            <a:endParaRPr dirty="0"/>
          </a:p>
        </p:txBody>
      </p:sp>
      <p:sp>
        <p:nvSpPr>
          <p:cNvPr id="943" name="Google Shape;943;p47"/>
          <p:cNvSpPr txBox="1">
            <a:spLocks noGrp="1"/>
          </p:cNvSpPr>
          <p:nvPr>
            <p:ph type="subTitle" idx="6"/>
          </p:nvPr>
        </p:nvSpPr>
        <p:spPr>
          <a:xfrm>
            <a:off x="5880249" y="3610191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as a Service</a:t>
            </a:r>
            <a:endParaRPr dirty="0"/>
          </a:p>
        </p:txBody>
      </p:sp>
      <p:sp>
        <p:nvSpPr>
          <p:cNvPr id="12" name="Google Shape;739;p42">
            <a:extLst>
              <a:ext uri="{FF2B5EF4-FFF2-40B4-BE49-F238E27FC236}">
                <a16:creationId xmlns:a16="http://schemas.microsoft.com/office/drawing/2014/main" id="{166A06D4-2784-59E5-E6EA-6E90B9139593}"/>
              </a:ext>
            </a:extLst>
          </p:cNvPr>
          <p:cNvSpPr/>
          <p:nvPr/>
        </p:nvSpPr>
        <p:spPr>
          <a:xfrm>
            <a:off x="1402080" y="2648405"/>
            <a:ext cx="1463950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3" name="Picture 2" descr="Linux - ícones de logotipo grátis">
            <a:extLst>
              <a:ext uri="{FF2B5EF4-FFF2-40B4-BE49-F238E27FC236}">
                <a16:creationId xmlns:a16="http://schemas.microsoft.com/office/drawing/2014/main" id="{8F3A063B-2237-B283-F2CC-9B4D1D2A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2676729"/>
            <a:ext cx="329821" cy="32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47;p44">
            <a:extLst>
              <a:ext uri="{FF2B5EF4-FFF2-40B4-BE49-F238E27FC236}">
                <a16:creationId xmlns:a16="http://schemas.microsoft.com/office/drawing/2014/main" id="{901E5D2F-7F67-2B98-537C-405ABB4681DF}"/>
              </a:ext>
            </a:extLst>
          </p:cNvPr>
          <p:cNvSpPr txBox="1">
            <a:spLocks/>
          </p:cNvSpPr>
          <p:nvPr/>
        </p:nvSpPr>
        <p:spPr>
          <a:xfrm>
            <a:off x="1781033" y="2648404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Linux SO</a:t>
            </a:r>
          </a:p>
        </p:txBody>
      </p:sp>
      <p:sp>
        <p:nvSpPr>
          <p:cNvPr id="15" name="Google Shape;739;p42">
            <a:extLst>
              <a:ext uri="{FF2B5EF4-FFF2-40B4-BE49-F238E27FC236}">
                <a16:creationId xmlns:a16="http://schemas.microsoft.com/office/drawing/2014/main" id="{CA0C677B-B183-739D-1E8A-6A658C81F7CA}"/>
              </a:ext>
            </a:extLst>
          </p:cNvPr>
          <p:cNvSpPr/>
          <p:nvPr/>
        </p:nvSpPr>
        <p:spPr>
          <a:xfrm>
            <a:off x="1402079" y="2197601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Google Shape;847;p44">
            <a:extLst>
              <a:ext uri="{FF2B5EF4-FFF2-40B4-BE49-F238E27FC236}">
                <a16:creationId xmlns:a16="http://schemas.microsoft.com/office/drawing/2014/main" id="{4F494B08-00D6-7E23-FB8E-AD96E0032754}"/>
              </a:ext>
            </a:extLst>
          </p:cNvPr>
          <p:cNvSpPr txBox="1">
            <a:spLocks/>
          </p:cNvSpPr>
          <p:nvPr/>
        </p:nvSpPr>
        <p:spPr>
          <a:xfrm>
            <a:off x="1781033" y="2208931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Google Shape;739;p42">
            <a:extLst>
              <a:ext uri="{FF2B5EF4-FFF2-40B4-BE49-F238E27FC236}">
                <a16:creationId xmlns:a16="http://schemas.microsoft.com/office/drawing/2014/main" id="{1A50D6DF-D624-000E-7CF6-4817DF6F6917}"/>
              </a:ext>
            </a:extLst>
          </p:cNvPr>
          <p:cNvSpPr/>
          <p:nvPr/>
        </p:nvSpPr>
        <p:spPr>
          <a:xfrm>
            <a:off x="1402079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Google Shape;847;p44">
            <a:extLst>
              <a:ext uri="{FF2B5EF4-FFF2-40B4-BE49-F238E27FC236}">
                <a16:creationId xmlns:a16="http://schemas.microsoft.com/office/drawing/2014/main" id="{81F2EF9C-D253-20EE-0CE6-723F2EC7A635}"/>
              </a:ext>
            </a:extLst>
          </p:cNvPr>
          <p:cNvSpPr txBox="1">
            <a:spLocks/>
          </p:cNvSpPr>
          <p:nvPr/>
        </p:nvSpPr>
        <p:spPr>
          <a:xfrm>
            <a:off x="1781033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21" name="Google Shape;739;p42">
            <a:extLst>
              <a:ext uri="{FF2B5EF4-FFF2-40B4-BE49-F238E27FC236}">
                <a16:creationId xmlns:a16="http://schemas.microsoft.com/office/drawing/2014/main" id="{33083D81-EBAB-8F58-2F3E-22577C3EEDF0}"/>
              </a:ext>
            </a:extLst>
          </p:cNvPr>
          <p:cNvSpPr/>
          <p:nvPr/>
        </p:nvSpPr>
        <p:spPr>
          <a:xfrm>
            <a:off x="1402077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3" name="Google Shape;847;p44">
            <a:extLst>
              <a:ext uri="{FF2B5EF4-FFF2-40B4-BE49-F238E27FC236}">
                <a16:creationId xmlns:a16="http://schemas.microsoft.com/office/drawing/2014/main" id="{8EF95929-E9B6-82A3-EF5B-A8CE11771157}"/>
              </a:ext>
            </a:extLst>
          </p:cNvPr>
          <p:cNvSpPr txBox="1">
            <a:spLocks/>
          </p:cNvSpPr>
          <p:nvPr/>
        </p:nvSpPr>
        <p:spPr>
          <a:xfrm>
            <a:off x="1781031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50" name="Picture 2" descr="Java - ícones de logotipo grátis">
            <a:extLst>
              <a:ext uri="{FF2B5EF4-FFF2-40B4-BE49-F238E27FC236}">
                <a16:creationId xmlns:a16="http://schemas.microsoft.com/office/drawing/2014/main" id="{04ADBFE3-DF0A-0943-724A-0F9EF1C5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52" y="2232359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16A1AF-0850-0507-5280-6B3C6AED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12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Java - ícones de logotipo grátis">
            <a:extLst>
              <a:ext uri="{FF2B5EF4-FFF2-40B4-BE49-F238E27FC236}">
                <a16:creationId xmlns:a16="http://schemas.microsoft.com/office/drawing/2014/main" id="{F8413A7C-2290-9C12-065E-4B8E2FCF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84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05F5FED-734A-F27D-B0A1-762848B03676}"/>
              </a:ext>
            </a:extLst>
          </p:cNvPr>
          <p:cNvSpPr/>
          <p:nvPr/>
        </p:nvSpPr>
        <p:spPr>
          <a:xfrm>
            <a:off x="1323833" y="1242799"/>
            <a:ext cx="1624083" cy="18697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1591;p57">
            <a:extLst>
              <a:ext uri="{FF2B5EF4-FFF2-40B4-BE49-F238E27FC236}">
                <a16:creationId xmlns:a16="http://schemas.microsoft.com/office/drawing/2014/main" id="{F9671235-F736-903D-B6FB-2C70A1C4B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DE </a:t>
            </a:r>
            <a:r>
              <a:rPr lang="en" i="1" dirty="0">
                <a:solidFill>
                  <a:schemeClr val="bg2"/>
                </a:solidFill>
              </a:rPr>
              <a:t>CLOUD COMPUTING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36" name="Google Shape;739;p42">
            <a:extLst>
              <a:ext uri="{FF2B5EF4-FFF2-40B4-BE49-F238E27FC236}">
                <a16:creationId xmlns:a16="http://schemas.microsoft.com/office/drawing/2014/main" id="{5A3BE910-FF6C-77E6-955E-4EA03FD0FD34}"/>
              </a:ext>
            </a:extLst>
          </p:cNvPr>
          <p:cNvSpPr/>
          <p:nvPr/>
        </p:nvSpPr>
        <p:spPr>
          <a:xfrm>
            <a:off x="3838204" y="1732400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Google Shape;847;p44">
            <a:extLst>
              <a:ext uri="{FF2B5EF4-FFF2-40B4-BE49-F238E27FC236}">
                <a16:creationId xmlns:a16="http://schemas.microsoft.com/office/drawing/2014/main" id="{BDB8F0F0-203D-35EB-BA2E-A5B8A2B7BC82}"/>
              </a:ext>
            </a:extLst>
          </p:cNvPr>
          <p:cNvSpPr txBox="1">
            <a:spLocks/>
          </p:cNvSpPr>
          <p:nvPr/>
        </p:nvSpPr>
        <p:spPr>
          <a:xfrm>
            <a:off x="4217158" y="1743730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Dados</a:t>
            </a:r>
          </a:p>
        </p:txBody>
      </p:sp>
      <p:sp>
        <p:nvSpPr>
          <p:cNvPr id="38" name="Google Shape;739;p42">
            <a:extLst>
              <a:ext uri="{FF2B5EF4-FFF2-40B4-BE49-F238E27FC236}">
                <a16:creationId xmlns:a16="http://schemas.microsoft.com/office/drawing/2014/main" id="{9C12883F-A7D7-08AF-B40D-565AA70DCF2E}"/>
              </a:ext>
            </a:extLst>
          </p:cNvPr>
          <p:cNvSpPr/>
          <p:nvPr/>
        </p:nvSpPr>
        <p:spPr>
          <a:xfrm>
            <a:off x="3838202" y="1291126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Google Shape;847;p44">
            <a:extLst>
              <a:ext uri="{FF2B5EF4-FFF2-40B4-BE49-F238E27FC236}">
                <a16:creationId xmlns:a16="http://schemas.microsoft.com/office/drawing/2014/main" id="{1BFADFD2-F2CE-B7FF-FE31-28A85C2C4937}"/>
              </a:ext>
            </a:extLst>
          </p:cNvPr>
          <p:cNvSpPr txBox="1">
            <a:spLocks/>
          </p:cNvSpPr>
          <p:nvPr/>
        </p:nvSpPr>
        <p:spPr>
          <a:xfrm>
            <a:off x="4217156" y="1302456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E4E1D854-35C6-12A1-CDF8-79127A49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37" y="1809278"/>
            <a:ext cx="254758" cy="2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 - ícones de logotipo grátis">
            <a:extLst>
              <a:ext uri="{FF2B5EF4-FFF2-40B4-BE49-F238E27FC236}">
                <a16:creationId xmlns:a16="http://schemas.microsoft.com/office/drawing/2014/main" id="{E259F59F-F1B8-E28E-2475-4FBFAC7F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09" y="1325884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6D83F716-2FCA-84C9-36D9-68A85096A126}"/>
              </a:ext>
            </a:extLst>
          </p:cNvPr>
          <p:cNvSpPr/>
          <p:nvPr/>
        </p:nvSpPr>
        <p:spPr>
          <a:xfrm>
            <a:off x="3759958" y="1242800"/>
            <a:ext cx="1624083" cy="9548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739;p42">
            <a:extLst>
              <a:ext uri="{FF2B5EF4-FFF2-40B4-BE49-F238E27FC236}">
                <a16:creationId xmlns:a16="http://schemas.microsoft.com/office/drawing/2014/main" id="{B116A7B7-9FD2-1F77-F638-F67D751E0025}"/>
              </a:ext>
            </a:extLst>
          </p:cNvPr>
          <p:cNvSpPr/>
          <p:nvPr/>
        </p:nvSpPr>
        <p:spPr>
          <a:xfrm>
            <a:off x="6274328" y="1291125"/>
            <a:ext cx="1463949" cy="3864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7" name="Google Shape;847;p44">
            <a:extLst>
              <a:ext uri="{FF2B5EF4-FFF2-40B4-BE49-F238E27FC236}">
                <a16:creationId xmlns:a16="http://schemas.microsoft.com/office/drawing/2014/main" id="{C8B26C8D-0B85-BEC5-DE7C-D4B2BA8D75FB}"/>
              </a:ext>
            </a:extLst>
          </p:cNvPr>
          <p:cNvSpPr txBox="1">
            <a:spLocks/>
          </p:cNvSpPr>
          <p:nvPr/>
        </p:nvSpPr>
        <p:spPr>
          <a:xfrm>
            <a:off x="6653282" y="1302455"/>
            <a:ext cx="1084997" cy="29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Java </a:t>
            </a:r>
            <a:r>
              <a:rPr lang="pt-BR" sz="1000" dirty="0" err="1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WebApp</a:t>
            </a:r>
            <a:endParaRPr lang="pt-BR" sz="1000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9" name="Picture 2" descr="Java - ícones de logotipo grátis">
            <a:extLst>
              <a:ext uri="{FF2B5EF4-FFF2-40B4-BE49-F238E27FC236}">
                <a16:creationId xmlns:a16="http://schemas.microsoft.com/office/drawing/2014/main" id="{38A60848-9F45-4DDB-21B6-0EE7789D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35" y="1325883"/>
            <a:ext cx="304479" cy="30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8D0D8EAF-8576-0D67-7EDA-334EAD9A9B76}"/>
              </a:ext>
            </a:extLst>
          </p:cNvPr>
          <p:cNvSpPr/>
          <p:nvPr/>
        </p:nvSpPr>
        <p:spPr>
          <a:xfrm>
            <a:off x="6196084" y="1242799"/>
            <a:ext cx="1624083" cy="500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Google Shape;943;p47">
            <a:extLst>
              <a:ext uri="{FF2B5EF4-FFF2-40B4-BE49-F238E27FC236}">
                <a16:creationId xmlns:a16="http://schemas.microsoft.com/office/drawing/2014/main" id="{9A946295-FF31-7675-32F4-F2DCDC098AFB}"/>
              </a:ext>
            </a:extLst>
          </p:cNvPr>
          <p:cNvSpPr txBox="1">
            <a:spLocks/>
          </p:cNvSpPr>
          <p:nvPr/>
        </p:nvSpPr>
        <p:spPr>
          <a:xfrm>
            <a:off x="6167560" y="1742441"/>
            <a:ext cx="1771978" cy="31548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pt-BR" sz="1100" i="1" dirty="0"/>
              <a:t>Apenas consumo!</a:t>
            </a:r>
          </a:p>
        </p:txBody>
      </p:sp>
    </p:spTree>
    <p:extLst>
      <p:ext uri="{BB962C8B-B14F-4D97-AF65-F5344CB8AC3E}">
        <p14:creationId xmlns:p14="http://schemas.microsoft.com/office/powerpoint/2010/main" val="24267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9" grpId="0" build="p"/>
      <p:bldP spid="940" grpId="0" build="p"/>
      <p:bldP spid="942" grpId="0" build="p"/>
      <p:bldP spid="943" grpId="0" build="p"/>
      <p:bldP spid="36" grpId="0" animBg="1"/>
      <p:bldP spid="37" grpId="0"/>
      <p:bldP spid="38" grpId="0" animBg="1"/>
      <p:bldP spid="39" grpId="0"/>
      <p:bldP spid="43" grpId="0" animBg="1"/>
      <p:bldP spid="46" grpId="0" animBg="1"/>
      <p:bldP spid="47" grpId="0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1624</Words>
  <Application>Microsoft Office PowerPoint</Application>
  <PresentationFormat>Apresentação na tela (16:9)</PresentationFormat>
  <Paragraphs>255</Paragraphs>
  <Slides>32</Slides>
  <Notes>32</Notes>
  <HiddenSlides>2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32</vt:i4>
      </vt:variant>
    </vt:vector>
  </HeadingPairs>
  <TitlesOfParts>
    <vt:vector size="47" baseType="lpstr">
      <vt:lpstr>Arial</vt:lpstr>
      <vt:lpstr>Consolas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2_Structures base template</vt:lpstr>
      <vt:lpstr>EXPERTS AWS CONHECENDO A NUVEM</vt:lpstr>
      <vt:lpstr>PRIMEIROS PASSOS EM CLOUD COMPUTING</vt:lpstr>
      <vt:lpstr>TABLE OF CONTENTS</vt:lpstr>
      <vt:lpstr>01</vt:lpstr>
      <vt:lpstr>ARQUITETURA ON PREMISES</vt:lpstr>
      <vt:lpstr>ARQUITETURA CLOUD</vt:lpstr>
      <vt:lpstr>AS 6 VANTAGENS DE CLOUD COMPUTING</vt:lpstr>
      <vt:lpstr>PILARES E BENEFÍCIOS DA CLOUD</vt:lpstr>
      <vt:lpstr>MODELOS DE CLOUD COMPUTING</vt:lpstr>
      <vt:lpstr>Apresentação do PowerPoint</vt:lpstr>
      <vt:lpstr>E COMO TUDO ISSO SE ENCAIXA NO CENÁRIO AWS?</vt:lpstr>
      <vt:lpstr>Apresentação do PowerPoint</vt:lpstr>
      <vt:lpstr>FORMAS DE UTILIZAR A AWS</vt:lpstr>
      <vt:lpstr>FORMAS DE UTILIZAR A AWS</vt:lpstr>
      <vt:lpstr>FORMAS DE UTILIZAR A AWS</vt:lpstr>
      <vt:lpstr>FORMAS DE UTILIZAR A AWS</vt:lpstr>
      <vt:lpstr>VAMOS TESTAR NOSSOS CONHECIMENTOS?</vt:lpstr>
      <vt:lpstr>O MODELO DE RESPONSABILIDADE COMPARTILHADA</vt:lpstr>
      <vt:lpstr>NA CLOUD PÚBLICA AWS...</vt:lpstr>
      <vt:lpstr>DE QUEM É A RESPONSA?</vt:lpstr>
      <vt:lpstr>E QUANTO FICA TODA ESSA BRINCADEIRA?</vt:lpstr>
      <vt:lpstr>02</vt:lpstr>
      <vt:lpstr>IAM 101</vt:lpstr>
      <vt:lpstr>IAM 101</vt:lpstr>
      <vt:lpstr>DICIONÁRIO IAM</vt:lpstr>
      <vt:lpstr>POLÍTICAS IAM</vt:lpstr>
      <vt:lpstr>O QUE FAZ ESSA POLÍTICA?</vt:lpstr>
      <vt:lpstr>O QUE FAZ ESSA POLÍTICA?</vt:lpstr>
      <vt:lpstr>O QUE FAZ ESSA POLÍTICA?</vt:lpstr>
      <vt:lpstr>ROLES IAM</vt:lpstr>
      <vt:lpstr>REFERÊNCIAS</vt:lpstr>
      <vt:lpstr>VALEU, TURMA!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23</cp:revision>
  <dcterms:modified xsi:type="dcterms:W3CDTF">2022-06-06T17:58:09Z</dcterms:modified>
</cp:coreProperties>
</file>